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914400"/>
            <a:ext cx="321766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0" b="1" spc="-51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2550" dirty="0"/>
          </a:p>
        </p:txBody>
      </p:sp>
      <p:sp>
        <p:nvSpPr>
          <p:cNvPr id="4" name="Text 2"/>
          <p:cNvSpPr/>
          <p:nvPr/>
        </p:nvSpPr>
        <p:spPr>
          <a:xfrm>
            <a:off x="1159966" y="914400"/>
            <a:ext cx="321766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0" b="1" spc="-51" kern="0" dirty="0">
                <a:solidFill>
                  <a:srgbClr val="9BB8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2550" dirty="0"/>
          </a:p>
        </p:txBody>
      </p:sp>
      <p:sp>
        <p:nvSpPr>
          <p:cNvPr id="5" name="Text 3"/>
          <p:cNvSpPr/>
          <p:nvPr/>
        </p:nvSpPr>
        <p:spPr>
          <a:xfrm>
            <a:off x="1405533" y="914400"/>
            <a:ext cx="339626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0" b="1" spc="-51" kern="0" dirty="0">
                <a:solidFill>
                  <a:srgbClr val="C7CC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1668959" y="914400"/>
            <a:ext cx="321766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0" b="1" spc="-51" kern="0" dirty="0">
                <a:solidFill>
                  <a:srgbClr val="7AA0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2550" dirty="0"/>
          </a:p>
        </p:txBody>
      </p:sp>
      <p:sp>
        <p:nvSpPr>
          <p:cNvPr id="7" name="Text 5"/>
          <p:cNvSpPr/>
          <p:nvPr/>
        </p:nvSpPr>
        <p:spPr>
          <a:xfrm>
            <a:off x="1933426" y="1001516"/>
            <a:ext cx="137815" cy="17412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1" b="1" spc="-51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1071" dirty="0"/>
          </a:p>
        </p:txBody>
      </p:sp>
      <p:sp>
        <p:nvSpPr>
          <p:cNvPr id="8" name="Text 6"/>
          <p:cNvSpPr/>
          <p:nvPr/>
        </p:nvSpPr>
        <p:spPr>
          <a:xfrm>
            <a:off x="2013942" y="914400"/>
            <a:ext cx="321766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0" b="1" spc="-51" kern="0" dirty="0">
                <a:solidFill>
                  <a:srgbClr val="AAB0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2550" dirty="0"/>
          </a:p>
        </p:txBody>
      </p:sp>
      <p:sp>
        <p:nvSpPr>
          <p:cNvPr id="9" name="Text 7"/>
          <p:cNvSpPr/>
          <p:nvPr/>
        </p:nvSpPr>
        <p:spPr>
          <a:xfrm>
            <a:off x="2259509" y="914400"/>
            <a:ext cx="303609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0" b="1" spc="-51" kern="0" dirty="0">
                <a:solidFill>
                  <a:srgbClr val="7AA0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</a:t>
            </a:r>
            <a:endParaRPr lang="en-US" sz="2550" dirty="0"/>
          </a:p>
        </p:txBody>
      </p:sp>
      <p:sp>
        <p:nvSpPr>
          <p:cNvPr id="10" name="Text 8"/>
          <p:cNvSpPr/>
          <p:nvPr/>
        </p:nvSpPr>
        <p:spPr>
          <a:xfrm>
            <a:off x="2486918" y="914400"/>
            <a:ext cx="321766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0" b="1" spc="-51" kern="0" dirty="0">
                <a:solidFill>
                  <a:srgbClr val="9BB8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2550" dirty="0"/>
          </a:p>
        </p:txBody>
      </p:sp>
      <p:sp>
        <p:nvSpPr>
          <p:cNvPr id="11" name="Text 9"/>
          <p:cNvSpPr/>
          <p:nvPr/>
        </p:nvSpPr>
        <p:spPr>
          <a:xfrm>
            <a:off x="2732484" y="914400"/>
            <a:ext cx="28575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0" b="1" spc="-51" kern="0" dirty="0">
                <a:solidFill>
                  <a:srgbClr val="29B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</a:t>
            </a:r>
            <a:endParaRPr lang="en-US" sz="2550" dirty="0"/>
          </a:p>
        </p:txBody>
      </p:sp>
      <p:sp>
        <p:nvSpPr>
          <p:cNvPr id="12" name="Text 10"/>
          <p:cNvSpPr/>
          <p:nvPr/>
        </p:nvSpPr>
        <p:spPr>
          <a:xfrm>
            <a:off x="13494544" y="947737"/>
            <a:ext cx="3995428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725" b="1" spc="242" kern="0" dirty="0">
                <a:solidFill>
                  <a:srgbClr val="FFFFFF">
                    <a:alpha val="5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FIREMNÍ PREZENTACE · 2026</a:t>
            </a:r>
            <a:endParaRPr lang="en-US" sz="1725" dirty="0"/>
          </a:p>
        </p:txBody>
      </p:sp>
      <p:sp>
        <p:nvSpPr>
          <p:cNvPr id="13" name="Text 11"/>
          <p:cNvSpPr/>
          <p:nvPr/>
        </p:nvSpPr>
        <p:spPr>
          <a:xfrm>
            <a:off x="914400" y="2748855"/>
            <a:ext cx="1255776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800" b="1" spc="288" kern="0" dirty="0">
                <a:solidFill>
                  <a:srgbClr val="E0C0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PERSONÁLNÍ AGENTURA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14400" y="3339406"/>
            <a:ext cx="12557760" cy="190321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7200" b="1" spc="-216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Spojujeme </a:t>
            </a:r>
            <a:pPr algn="l" indent="0" marL="0">
              <a:lnSpc>
                <a:spcPct val="102000"/>
              </a:lnSpc>
              <a:buNone/>
            </a:pPr>
            <a:r>
              <a:rPr lang="en-US" sz="7200" b="1" spc="-216" kern="0" dirty="0">
                <a:solidFill>
                  <a:srgbClr val="5CC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lidi </a:t>
            </a:r>
            <a:pPr algn="l" indent="0" marL="0">
              <a:lnSpc>
                <a:spcPct val="102000"/>
              </a:lnSpc>
              <a:buNone/>
            </a:pPr>
            <a:r>
              <a:rPr lang="en-US" sz="7200" b="1" spc="-216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prací, která dává smysl</a:t>
            </a:r>
            <a:endParaRPr lang="en-US" sz="7200" dirty="0"/>
          </a:p>
        </p:txBody>
      </p:sp>
      <p:sp>
        <p:nvSpPr>
          <p:cNvPr id="15" name="Text 13"/>
          <p:cNvSpPr/>
          <p:nvPr/>
        </p:nvSpPr>
        <p:spPr>
          <a:xfrm>
            <a:off x="914400" y="5530119"/>
            <a:ext cx="10791825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FFFFFF">
                    <a:alpha val="7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Česká personální agentura s rodinnou kulturou — od roku 2007 v Praze a Středočeském kraji.</a:t>
            </a:r>
            <a:endParaRPr lang="en-US" sz="2250" dirty="0"/>
          </a:p>
        </p:txBody>
      </p:sp>
      <p:sp>
        <p:nvSpPr>
          <p:cNvPr id="16" name="Shape 14"/>
          <p:cNvSpPr/>
          <p:nvPr/>
        </p:nvSpPr>
        <p:spPr>
          <a:xfrm>
            <a:off x="914400" y="6907396"/>
            <a:ext cx="12192000" cy="9525"/>
          </a:xfrm>
          <a:prstGeom prst="rect">
            <a:avLst/>
          </a:prstGeom>
          <a:solidFill>
            <a:srgbClr val="FFFFFF">
              <a:alpha val="18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914400" y="7202671"/>
            <a:ext cx="197777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spc="95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PŮSOBNOST</a:t>
            </a:r>
            <a:endParaRPr lang="en-US" sz="1575" dirty="0"/>
          </a:p>
        </p:txBody>
      </p:sp>
      <p:sp>
        <p:nvSpPr>
          <p:cNvPr id="18" name="Text 16"/>
          <p:cNvSpPr/>
          <p:nvPr/>
        </p:nvSpPr>
        <p:spPr>
          <a:xfrm>
            <a:off x="914400" y="7488421"/>
            <a:ext cx="1977777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od roku 2007</a:t>
            </a:r>
            <a:endParaRPr lang="en-US" sz="2100" dirty="0"/>
          </a:p>
        </p:txBody>
      </p:sp>
      <p:sp>
        <p:nvSpPr>
          <p:cNvPr id="19" name="Text 17"/>
          <p:cNvSpPr/>
          <p:nvPr/>
        </p:nvSpPr>
        <p:spPr>
          <a:xfrm>
            <a:off x="3425577" y="7202671"/>
            <a:ext cx="22187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spc="95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KOLEGŮ</a:t>
            </a:r>
            <a:endParaRPr lang="en-US" sz="1575" dirty="0"/>
          </a:p>
        </p:txBody>
      </p:sp>
      <p:sp>
        <p:nvSpPr>
          <p:cNvPr id="20" name="Text 18"/>
          <p:cNvSpPr/>
          <p:nvPr/>
        </p:nvSpPr>
        <p:spPr>
          <a:xfrm>
            <a:off x="3425577" y="7488421"/>
            <a:ext cx="2218730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220+ aktivních</a:t>
            </a:r>
            <a:endParaRPr lang="en-US" sz="2100" dirty="0"/>
          </a:p>
        </p:txBody>
      </p:sp>
      <p:sp>
        <p:nvSpPr>
          <p:cNvPr id="21" name="Text 19"/>
          <p:cNvSpPr/>
          <p:nvPr/>
        </p:nvSpPr>
        <p:spPr>
          <a:xfrm>
            <a:off x="6177707" y="7202671"/>
            <a:ext cx="176554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spc="95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CERTIFIKACE</a:t>
            </a:r>
            <a:endParaRPr lang="en-US" sz="1575" dirty="0"/>
          </a:p>
        </p:txBody>
      </p:sp>
      <p:sp>
        <p:nvSpPr>
          <p:cNvPr id="22" name="Text 20"/>
          <p:cNvSpPr/>
          <p:nvPr/>
        </p:nvSpPr>
        <p:spPr>
          <a:xfrm>
            <a:off x="6177707" y="7488421"/>
            <a:ext cx="1765548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· TISAX</a:t>
            </a:r>
            <a:endParaRPr lang="en-US" sz="2100" dirty="0"/>
          </a:p>
        </p:txBody>
      </p:sp>
      <p:sp>
        <p:nvSpPr>
          <p:cNvPr id="23" name="Text 21"/>
          <p:cNvSpPr/>
          <p:nvPr/>
        </p:nvSpPr>
        <p:spPr>
          <a:xfrm>
            <a:off x="8476655" y="7202671"/>
            <a:ext cx="195783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spc="95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POJIŠTĚNO</a:t>
            </a:r>
            <a:endParaRPr lang="en-US" sz="1575" dirty="0"/>
          </a:p>
        </p:txBody>
      </p:sp>
      <p:sp>
        <p:nvSpPr>
          <p:cNvPr id="24" name="Text 22"/>
          <p:cNvSpPr/>
          <p:nvPr/>
        </p:nvSpPr>
        <p:spPr>
          <a:xfrm>
            <a:off x="8476655" y="7488421"/>
            <a:ext cx="1957834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Generali Č.p.</a:t>
            </a:r>
            <a:endParaRPr lang="en-US" sz="2100" dirty="0"/>
          </a:p>
        </p:txBody>
      </p:sp>
      <p:sp>
        <p:nvSpPr>
          <p:cNvPr id="25" name="Shape 23"/>
          <p:cNvSpPr/>
          <p:nvPr/>
        </p:nvSpPr>
        <p:spPr>
          <a:xfrm>
            <a:off x="914400" y="9672638"/>
            <a:ext cx="123825" cy="123825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26" name="Shape 24"/>
          <p:cNvSpPr/>
          <p:nvPr/>
        </p:nvSpPr>
        <p:spPr>
          <a:xfrm>
            <a:off x="1123950" y="9672638"/>
            <a:ext cx="123825" cy="123825"/>
          </a:xfrm>
          <a:prstGeom prst="ellipse">
            <a:avLst/>
          </a:prstGeom>
          <a:solidFill>
            <a:srgbClr val="B9BDC4"/>
          </a:solidFill>
          <a:ln/>
        </p:spPr>
      </p:sp>
      <p:sp>
        <p:nvSpPr>
          <p:cNvPr id="27" name="Shape 25"/>
          <p:cNvSpPr/>
          <p:nvPr/>
        </p:nvSpPr>
        <p:spPr>
          <a:xfrm>
            <a:off x="1333500" y="9672638"/>
            <a:ext cx="123825" cy="123825"/>
          </a:xfrm>
          <a:prstGeom prst="ellipse">
            <a:avLst/>
          </a:prstGeom>
          <a:solidFill>
            <a:srgbClr val="233F72"/>
          </a:solidFill>
          <a:ln/>
        </p:spPr>
      </p:sp>
      <p:sp>
        <p:nvSpPr>
          <p:cNvPr id="28" name="Shape 26"/>
          <p:cNvSpPr/>
          <p:nvPr/>
        </p:nvSpPr>
        <p:spPr>
          <a:xfrm>
            <a:off x="1543050" y="9672638"/>
            <a:ext cx="123825" cy="123825"/>
          </a:xfrm>
          <a:prstGeom prst="ellipse">
            <a:avLst/>
          </a:prstGeom>
          <a:solidFill>
            <a:srgbClr val="5A5D63"/>
          </a:solidFill>
          <a:ln/>
        </p:spPr>
      </p:sp>
      <p:sp>
        <p:nvSpPr>
          <p:cNvPr id="29" name="Shape 27"/>
          <p:cNvSpPr/>
          <p:nvPr/>
        </p:nvSpPr>
        <p:spPr>
          <a:xfrm>
            <a:off x="1752600" y="9672638"/>
            <a:ext cx="123825" cy="123825"/>
          </a:xfrm>
          <a:prstGeom prst="ellipse">
            <a:avLst/>
          </a:prstGeom>
          <a:solidFill>
            <a:srgbClr val="8AA8DA"/>
          </a:solidFill>
          <a:ln/>
        </p:spPr>
      </p:sp>
      <p:sp>
        <p:nvSpPr>
          <p:cNvPr id="30" name="Shape 28"/>
          <p:cNvSpPr/>
          <p:nvPr/>
        </p:nvSpPr>
        <p:spPr>
          <a:xfrm>
            <a:off x="1962150" y="9672638"/>
            <a:ext cx="123825" cy="123825"/>
          </a:xfrm>
          <a:prstGeom prst="ellipse">
            <a:avLst/>
          </a:prstGeom>
          <a:solidFill>
            <a:srgbClr val="8C9099"/>
          </a:solidFill>
          <a:ln/>
        </p:spPr>
      </p:sp>
      <p:sp>
        <p:nvSpPr>
          <p:cNvPr id="31" name="Shape 29"/>
          <p:cNvSpPr/>
          <p:nvPr/>
        </p:nvSpPr>
        <p:spPr>
          <a:xfrm>
            <a:off x="2171700" y="9672638"/>
            <a:ext cx="123825" cy="123825"/>
          </a:xfrm>
          <a:prstGeom prst="ellipse">
            <a:avLst/>
          </a:prstGeom>
          <a:solidFill>
            <a:srgbClr val="1BA3DD"/>
          </a:solidFill>
          <a:ln/>
        </p:spPr>
      </p:sp>
      <p:sp>
        <p:nvSpPr>
          <p:cNvPr id="32" name="Shape 30"/>
          <p:cNvSpPr/>
          <p:nvPr/>
        </p:nvSpPr>
        <p:spPr>
          <a:xfrm>
            <a:off x="2381250" y="9672638"/>
            <a:ext cx="123825" cy="123825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33" name="Text 31"/>
          <p:cNvSpPr/>
          <p:nvPr/>
        </p:nvSpPr>
        <p:spPr>
          <a:xfrm>
            <a:off x="16283880" y="9620250"/>
            <a:ext cx="116592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dahareal.cz</a:t>
            </a:r>
            <a:endParaRPr lang="en-US" sz="157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914400"/>
            <a:ext cx="29289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0" b="1" spc="-45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2250" dirty="0"/>
          </a:p>
        </p:txBody>
      </p:sp>
      <p:sp>
        <p:nvSpPr>
          <p:cNvPr id="4" name="Text 2"/>
          <p:cNvSpPr/>
          <p:nvPr/>
        </p:nvSpPr>
        <p:spPr>
          <a:xfrm>
            <a:off x="1131094" y="914400"/>
            <a:ext cx="29289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0" b="1" spc="-45" kern="0" dirty="0">
                <a:solidFill>
                  <a:srgbClr val="9BB8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2250" dirty="0"/>
          </a:p>
        </p:txBody>
      </p:sp>
      <p:sp>
        <p:nvSpPr>
          <p:cNvPr id="5" name="Text 3"/>
          <p:cNvSpPr/>
          <p:nvPr/>
        </p:nvSpPr>
        <p:spPr>
          <a:xfrm>
            <a:off x="1347788" y="914400"/>
            <a:ext cx="308521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0" b="1" spc="-45" kern="0" dirty="0">
                <a:solidFill>
                  <a:srgbClr val="C7CC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</a:t>
            </a:r>
            <a:endParaRPr lang="en-US" sz="2250" dirty="0"/>
          </a:p>
        </p:txBody>
      </p:sp>
      <p:sp>
        <p:nvSpPr>
          <p:cNvPr id="6" name="Text 4"/>
          <p:cNvSpPr/>
          <p:nvPr/>
        </p:nvSpPr>
        <p:spPr>
          <a:xfrm>
            <a:off x="1580108" y="914400"/>
            <a:ext cx="29289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0" b="1" spc="-45" kern="0" dirty="0">
                <a:solidFill>
                  <a:srgbClr val="7AA0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2250" dirty="0"/>
          </a:p>
        </p:txBody>
      </p:sp>
      <p:sp>
        <p:nvSpPr>
          <p:cNvPr id="7" name="Text 5"/>
          <p:cNvSpPr/>
          <p:nvPr/>
        </p:nvSpPr>
        <p:spPr>
          <a:xfrm>
            <a:off x="1813471" y="1000792"/>
            <a:ext cx="130522" cy="1580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5" b="1" spc="-45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945" dirty="0"/>
          </a:p>
        </p:txBody>
      </p:sp>
      <p:sp>
        <p:nvSpPr>
          <p:cNvPr id="8" name="Text 6"/>
          <p:cNvSpPr/>
          <p:nvPr/>
        </p:nvSpPr>
        <p:spPr>
          <a:xfrm>
            <a:off x="1884462" y="914400"/>
            <a:ext cx="29289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0" b="1" spc="-45" kern="0" dirty="0">
                <a:solidFill>
                  <a:srgbClr val="AAB0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2250" dirty="0"/>
          </a:p>
        </p:txBody>
      </p:sp>
      <p:sp>
        <p:nvSpPr>
          <p:cNvPr id="9" name="Text 7"/>
          <p:cNvSpPr/>
          <p:nvPr/>
        </p:nvSpPr>
        <p:spPr>
          <a:xfrm>
            <a:off x="2101155" y="914400"/>
            <a:ext cx="27696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0" b="1" spc="-45" kern="0" dirty="0">
                <a:solidFill>
                  <a:srgbClr val="7AA0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</a:t>
            </a:r>
            <a:endParaRPr lang="en-US" sz="2250" dirty="0"/>
          </a:p>
        </p:txBody>
      </p:sp>
      <p:sp>
        <p:nvSpPr>
          <p:cNvPr id="10" name="Text 8"/>
          <p:cNvSpPr/>
          <p:nvPr/>
        </p:nvSpPr>
        <p:spPr>
          <a:xfrm>
            <a:off x="2301925" y="914400"/>
            <a:ext cx="29289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0" b="1" spc="-45" kern="0" dirty="0">
                <a:solidFill>
                  <a:srgbClr val="9BB8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2250" dirty="0"/>
          </a:p>
        </p:txBody>
      </p:sp>
      <p:sp>
        <p:nvSpPr>
          <p:cNvPr id="11" name="Text 9"/>
          <p:cNvSpPr/>
          <p:nvPr/>
        </p:nvSpPr>
        <p:spPr>
          <a:xfrm>
            <a:off x="2518618" y="914400"/>
            <a:ext cx="26119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0" b="1" spc="-45" kern="0" dirty="0">
                <a:solidFill>
                  <a:srgbClr val="29B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</a:t>
            </a:r>
            <a:endParaRPr lang="en-US" sz="2250" dirty="0"/>
          </a:p>
        </p:txBody>
      </p:sp>
      <p:sp>
        <p:nvSpPr>
          <p:cNvPr id="12" name="Text 10"/>
          <p:cNvSpPr/>
          <p:nvPr/>
        </p:nvSpPr>
        <p:spPr>
          <a:xfrm>
            <a:off x="16104245" y="928688"/>
            <a:ext cx="1345555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725" b="1" spc="242" kern="0" dirty="0">
                <a:solidFill>
                  <a:srgbClr val="FFFFFF">
                    <a:alpha val="5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KONTAKT</a:t>
            </a:r>
            <a:endParaRPr lang="en-US" sz="1725" dirty="0"/>
          </a:p>
        </p:txBody>
      </p:sp>
      <p:sp>
        <p:nvSpPr>
          <p:cNvPr id="13" name="Text 11"/>
          <p:cNvSpPr/>
          <p:nvPr/>
        </p:nvSpPr>
        <p:spPr>
          <a:xfrm>
            <a:off x="914400" y="2560439"/>
            <a:ext cx="2839752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800" b="1" spc="288" kern="0" dirty="0">
                <a:solidFill>
                  <a:srgbClr val="E0C0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POJĎME NA TO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14400" y="3074790"/>
            <a:ext cx="6638965" cy="13180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Začněme spolupráci jednou </a:t>
            </a:r>
            <a:pPr algn="l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5CC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kávou</a:t>
            </a:r>
            <a:endParaRPr lang="en-US" sz="4800" dirty="0"/>
          </a:p>
        </p:txBody>
      </p:sp>
      <p:sp>
        <p:nvSpPr>
          <p:cNvPr id="15" name="Text 13"/>
          <p:cNvSpPr/>
          <p:nvPr/>
        </p:nvSpPr>
        <p:spPr>
          <a:xfrm>
            <a:off x="914400" y="4623161"/>
            <a:ext cx="10791825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FFFFFF">
                    <a:alpha val="7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Pošlete nám pár vět o tom, co potřebujete obsadit, nebo nám rovnou zavolejte. Většinou se ozveme týž den.</a:t>
            </a:r>
            <a:endParaRPr lang="en-US" sz="2250" dirty="0"/>
          </a:p>
        </p:txBody>
      </p:sp>
      <p:sp>
        <p:nvSpPr>
          <p:cNvPr id="16" name="Shape 14"/>
          <p:cNvSpPr/>
          <p:nvPr/>
        </p:nvSpPr>
        <p:spPr>
          <a:xfrm>
            <a:off x="914400" y="5943286"/>
            <a:ext cx="3060204" cy="2076450"/>
          </a:xfrm>
          <a:prstGeom prst="roundRect">
            <a:avLst>
              <a:gd name="adj" fmla="val 9174"/>
            </a:avLst>
          </a:prstGeom>
          <a:solidFill>
            <a:srgbClr val="FFFFFF">
              <a:alpha val="5000"/>
            </a:srgbClr>
          </a:solidFill>
          <a:ln w="9525">
            <a:solidFill>
              <a:srgbClr val="FFFFFF">
                <a:alpha val="12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149227" y="6276661"/>
            <a:ext cx="590550" cy="590550"/>
          </a:xfrm>
          <a:prstGeom prst="roundRect">
            <a:avLst>
              <a:gd name="adj" fmla="val 25806"/>
            </a:avLst>
          </a:prstGeom>
          <a:solidFill>
            <a:srgbClr val="C9A23F">
              <a:alpha val="16000"/>
            </a:srgbClr>
          </a:solidFill>
          <a:ln/>
        </p:spPr>
      </p:sp>
      <p:pic>
        <p:nvPicPr>
          <p:cNvPr id="1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20677" y="6448111"/>
            <a:ext cx="247650" cy="247650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1209675" y="7038661"/>
            <a:ext cx="2469654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500" b="1" spc="120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TELEFON</a:t>
            </a:r>
            <a:endParaRPr lang="en-US" sz="1500" dirty="0"/>
          </a:p>
        </p:txBody>
      </p:sp>
      <p:sp>
        <p:nvSpPr>
          <p:cNvPr id="20" name="Text 17"/>
          <p:cNvSpPr/>
          <p:nvPr/>
        </p:nvSpPr>
        <p:spPr>
          <a:xfrm>
            <a:off x="1209675" y="7333936"/>
            <a:ext cx="2469654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+420 777 749 689</a:t>
            </a:r>
            <a:endParaRPr lang="en-US" sz="1950" dirty="0"/>
          </a:p>
        </p:txBody>
      </p:sp>
      <p:sp>
        <p:nvSpPr>
          <p:cNvPr id="21" name="Shape 18"/>
          <p:cNvSpPr/>
          <p:nvPr/>
        </p:nvSpPr>
        <p:spPr>
          <a:xfrm>
            <a:off x="4222254" y="5943286"/>
            <a:ext cx="3060204" cy="2076450"/>
          </a:xfrm>
          <a:prstGeom prst="roundRect">
            <a:avLst>
              <a:gd name="adj" fmla="val 9174"/>
            </a:avLst>
          </a:prstGeom>
          <a:solidFill>
            <a:srgbClr val="FFFFFF">
              <a:alpha val="5000"/>
            </a:srgbClr>
          </a:solidFill>
          <a:ln w="9525">
            <a:solidFill>
              <a:srgbClr val="FFFFFF">
                <a:alpha val="12000"/>
              </a:srgbClr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5457081" y="6276661"/>
            <a:ext cx="590550" cy="590550"/>
          </a:xfrm>
          <a:prstGeom prst="roundRect">
            <a:avLst>
              <a:gd name="adj" fmla="val 25806"/>
            </a:avLst>
          </a:prstGeom>
          <a:solidFill>
            <a:srgbClr val="C9A23F">
              <a:alpha val="16000"/>
            </a:srgbClr>
          </a:solidFill>
          <a:ln/>
        </p:spPr>
      </p:sp>
      <p:pic>
        <p:nvPicPr>
          <p:cNvPr id="2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8531" y="6448111"/>
            <a:ext cx="247650" cy="247650"/>
          </a:xfrm>
          <a:prstGeom prst="rect">
            <a:avLst/>
          </a:prstGeom>
        </p:spPr>
      </p:pic>
      <p:sp>
        <p:nvSpPr>
          <p:cNvPr id="24" name="Text 20"/>
          <p:cNvSpPr/>
          <p:nvPr/>
        </p:nvSpPr>
        <p:spPr>
          <a:xfrm>
            <a:off x="4517529" y="7038661"/>
            <a:ext cx="2469654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500" b="1" spc="120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E-MAIL</a:t>
            </a:r>
            <a:endParaRPr lang="en-US" sz="1500" dirty="0"/>
          </a:p>
        </p:txBody>
      </p:sp>
      <p:sp>
        <p:nvSpPr>
          <p:cNvPr id="25" name="Text 21"/>
          <p:cNvSpPr/>
          <p:nvPr/>
        </p:nvSpPr>
        <p:spPr>
          <a:xfrm>
            <a:off x="4517529" y="7333936"/>
            <a:ext cx="2469654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info@dahareal.cz</a:t>
            </a:r>
            <a:endParaRPr lang="en-US" sz="1950" dirty="0"/>
          </a:p>
        </p:txBody>
      </p:sp>
      <p:sp>
        <p:nvSpPr>
          <p:cNvPr id="26" name="Shape 22"/>
          <p:cNvSpPr/>
          <p:nvPr/>
        </p:nvSpPr>
        <p:spPr>
          <a:xfrm>
            <a:off x="7530108" y="5943286"/>
            <a:ext cx="3060204" cy="2076450"/>
          </a:xfrm>
          <a:prstGeom prst="roundRect">
            <a:avLst>
              <a:gd name="adj" fmla="val 9174"/>
            </a:avLst>
          </a:prstGeom>
          <a:solidFill>
            <a:srgbClr val="FFFFFF">
              <a:alpha val="5000"/>
            </a:srgbClr>
          </a:solidFill>
          <a:ln w="9525">
            <a:solidFill>
              <a:srgbClr val="FFFFFF">
                <a:alpha val="12000"/>
              </a:srgbClr>
            </a:solidFill>
            <a:prstDash val="solid"/>
          </a:ln>
        </p:spPr>
      </p:sp>
      <p:sp>
        <p:nvSpPr>
          <p:cNvPr id="27" name="Shape 23"/>
          <p:cNvSpPr/>
          <p:nvPr/>
        </p:nvSpPr>
        <p:spPr>
          <a:xfrm>
            <a:off x="8764935" y="6276661"/>
            <a:ext cx="590550" cy="590550"/>
          </a:xfrm>
          <a:prstGeom prst="roundRect">
            <a:avLst>
              <a:gd name="adj" fmla="val 25806"/>
            </a:avLst>
          </a:prstGeom>
          <a:solidFill>
            <a:srgbClr val="C9A23F">
              <a:alpha val="16000"/>
            </a:srgbClr>
          </a:solidFill>
          <a:ln/>
        </p:spPr>
      </p:sp>
      <p:pic>
        <p:nvPicPr>
          <p:cNvPr id="2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36385" y="6448111"/>
            <a:ext cx="247650" cy="247650"/>
          </a:xfrm>
          <a:prstGeom prst="rect">
            <a:avLst/>
          </a:prstGeom>
        </p:spPr>
      </p:pic>
      <p:sp>
        <p:nvSpPr>
          <p:cNvPr id="29" name="Text 24"/>
          <p:cNvSpPr/>
          <p:nvPr/>
        </p:nvSpPr>
        <p:spPr>
          <a:xfrm>
            <a:off x="7825383" y="7038661"/>
            <a:ext cx="2469654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500" b="1" spc="120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SÍDLO</a:t>
            </a:r>
            <a:endParaRPr lang="en-US" sz="1500" dirty="0"/>
          </a:p>
        </p:txBody>
      </p:sp>
      <p:sp>
        <p:nvSpPr>
          <p:cNvPr id="30" name="Text 25"/>
          <p:cNvSpPr/>
          <p:nvPr/>
        </p:nvSpPr>
        <p:spPr>
          <a:xfrm>
            <a:off x="7825383" y="7333936"/>
            <a:ext cx="2469654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Praha 2</a:t>
            </a:r>
            <a:endParaRPr lang="en-US" sz="1950" dirty="0"/>
          </a:p>
        </p:txBody>
      </p:sp>
      <p:sp>
        <p:nvSpPr>
          <p:cNvPr id="31" name="Shape 26"/>
          <p:cNvSpPr/>
          <p:nvPr/>
        </p:nvSpPr>
        <p:spPr>
          <a:xfrm>
            <a:off x="914400" y="9401175"/>
            <a:ext cx="16459200" cy="9525"/>
          </a:xfrm>
          <a:prstGeom prst="rect">
            <a:avLst/>
          </a:prstGeom>
          <a:solidFill>
            <a:srgbClr val="FFFFFF">
              <a:alpha val="12000"/>
            </a:srgbClr>
          </a:solidFill>
          <a:ln/>
        </p:spPr>
      </p:sp>
      <p:sp>
        <p:nvSpPr>
          <p:cNvPr id="32" name="Text 27"/>
          <p:cNvSpPr/>
          <p:nvPr/>
        </p:nvSpPr>
        <p:spPr>
          <a:xfrm>
            <a:off x="914400" y="9620250"/>
            <a:ext cx="6420523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DAHA·REAL s.r.o. · IČ 28174551 · Mánesova 812/6, 120 00 Praha 2</a:t>
            </a:r>
            <a:endParaRPr lang="en-US" sz="1575" dirty="0"/>
          </a:p>
        </p:txBody>
      </p:sp>
      <p:sp>
        <p:nvSpPr>
          <p:cNvPr id="33" name="Text 28"/>
          <p:cNvSpPr/>
          <p:nvPr/>
        </p:nvSpPr>
        <p:spPr>
          <a:xfrm>
            <a:off x="14627423" y="9620250"/>
            <a:ext cx="2828562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9001 · ISO 14001 · TISAX</a:t>
            </a:r>
            <a:endParaRPr lang="en-US" sz="15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233F72">
              <a:alpha val="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914400"/>
            <a:ext cx="166122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725" b="1" spc="242" kern="0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— O NÁS</a:t>
            </a:r>
            <a:endParaRPr lang="en-US" sz="1725" dirty="0"/>
          </a:p>
        </p:txBody>
      </p:sp>
      <p:sp>
        <p:nvSpPr>
          <p:cNvPr id="4" name="Text 2"/>
          <p:cNvSpPr/>
          <p:nvPr/>
        </p:nvSpPr>
        <p:spPr>
          <a:xfrm>
            <a:off x="15942022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6115407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6288792" y="928688"/>
            <a:ext cx="2620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8C90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6474678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D83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661457" y="990181"/>
            <a:ext cx="119658" cy="1340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6" b="1" spc="-36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756" dirty="0"/>
          </a:p>
        </p:txBody>
      </p:sp>
      <p:sp>
        <p:nvSpPr>
          <p:cNvPr id="9" name="Text 7"/>
          <p:cNvSpPr/>
          <p:nvPr/>
        </p:nvSpPr>
        <p:spPr>
          <a:xfrm>
            <a:off x="16718310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A5D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6891695" y="928688"/>
            <a:ext cx="2367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D83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7052280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8AA8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7225665" y="928688"/>
            <a:ext cx="22413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914400" y="3055888"/>
            <a:ext cx="1573709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800" b="1" spc="288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NÁS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14400" y="3551188"/>
            <a:ext cx="8123301" cy="13180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Česká agentura s </a:t>
            </a:r>
            <a:pPr algn="l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rodinnou kulturou</a:t>
            </a:r>
            <a:endParaRPr lang="en-US" sz="4800" dirty="0"/>
          </a:p>
        </p:txBody>
      </p:sp>
      <p:sp>
        <p:nvSpPr>
          <p:cNvPr id="15" name="Text 13"/>
          <p:cNvSpPr/>
          <p:nvPr/>
        </p:nvSpPr>
        <p:spPr>
          <a:xfrm>
            <a:off x="914400" y="5137663"/>
            <a:ext cx="8123301" cy="769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8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 malé pražské kanceláře jsme vyrostli na agenturu, která dnes zaměstnává přes 220 lidí. Co se za těch devatenáct let nezměnilo, je náš přístup.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914400" y="6040454"/>
            <a:ext cx="8123301" cy="769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8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Pokud zjistíme, že u nového klienta může dojít ke </a:t>
            </a:r>
            <a:pPr algn="l" indent="0" marL="0">
              <a:lnSpc>
                <a:spcPct val="160000"/>
              </a:lnSpc>
              <a:buNone/>
            </a:pPr>
            <a:r>
              <a:rPr lang="en-US" sz="1800" b="1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střetu zájmů </a:t>
            </a:r>
            <a:pPr algn="l" indent="0" marL="0">
              <a:lnSpc>
                <a:spcPct val="160000"/>
              </a:lnSpc>
              <a:buNone/>
            </a:pPr>
            <a:r>
              <a:rPr lang="en-US" sz="18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řekneme to. Nahlas a hned. Nehrajeme na obě strany.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914400" y="6943245"/>
            <a:ext cx="8123301" cy="4132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8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 nás není důležitá kvantita. </a:t>
            </a:r>
            <a:pPr algn="l" indent="0" marL="0">
              <a:lnSpc>
                <a:spcPct val="160000"/>
              </a:lnSpc>
              <a:buNone/>
            </a:pPr>
            <a:r>
              <a:rPr lang="en-US" sz="1800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Důležitá je kvalita.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9486900" y="2414588"/>
            <a:ext cx="7886700" cy="5715000"/>
          </a:xfrm>
          <a:prstGeom prst="roundRect">
            <a:avLst>
              <a:gd name="adj" fmla="val 4333"/>
            </a:avLst>
          </a:prstGeom>
          <a:solidFill>
            <a:srgbClr val="233F72"/>
          </a:solidFill>
          <a:ln/>
        </p:spPr>
      </p:sp>
      <p:sp>
        <p:nvSpPr>
          <p:cNvPr id="19" name="Shape 17"/>
          <p:cNvSpPr/>
          <p:nvPr/>
        </p:nvSpPr>
        <p:spPr>
          <a:xfrm>
            <a:off x="15087600" y="1271588"/>
            <a:ext cx="3429000" cy="3429000"/>
          </a:xfrm>
          <a:prstGeom prst="ellipse">
            <a:avLst/>
          </a:prstGeom>
          <a:solidFill>
            <a:srgbClr val="1BA3DD">
              <a:alpha val="40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10058400" y="2986088"/>
            <a:ext cx="6946011" cy="13980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55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„Začalo to v roce 2007 jednou kávou a slibem, že to budeme dělat </a:t>
            </a:r>
            <a:pPr algn="l" indent="0" marL="0">
              <a:lnSpc>
                <a:spcPct val="140000"/>
              </a:lnSpc>
              <a:buNone/>
            </a:pPr>
            <a:r>
              <a:rPr lang="en-US" sz="2550" b="1" i="1" dirty="0">
                <a:solidFill>
                  <a:srgbClr val="E0C0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jinak </a:t>
            </a:r>
            <a:pPr algn="l" indent="0" marL="0">
              <a:lnSpc>
                <a:spcPct val="140000"/>
              </a:lnSpc>
              <a:buNone/>
            </a:pPr>
            <a:r>
              <a:rPr lang="en-US" sz="255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bez prázdných slibů a tabulek."</a:t>
            </a:r>
            <a:endParaRPr lang="en-US" sz="2550" dirty="0"/>
          </a:p>
        </p:txBody>
      </p:sp>
      <p:sp>
        <p:nvSpPr>
          <p:cNvPr id="21" name="Shape 19"/>
          <p:cNvSpPr/>
          <p:nvPr/>
        </p:nvSpPr>
        <p:spPr>
          <a:xfrm>
            <a:off x="10058400" y="6967538"/>
            <a:ext cx="590550" cy="590550"/>
          </a:xfrm>
          <a:prstGeom prst="ellipse">
            <a:avLst/>
          </a:prstGeom>
          <a:solidFill>
            <a:srgbClr val="C9A23F"/>
          </a:solidFill>
          <a:ln/>
        </p:spPr>
      </p:sp>
      <p:sp>
        <p:nvSpPr>
          <p:cNvPr id="22" name="Text 20"/>
          <p:cNvSpPr/>
          <p:nvPr/>
        </p:nvSpPr>
        <p:spPr>
          <a:xfrm>
            <a:off x="10058400" y="6967538"/>
            <a:ext cx="666750" cy="628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DH</a:t>
            </a:r>
            <a:endParaRPr lang="en-US" sz="1650" dirty="0"/>
          </a:p>
        </p:txBody>
      </p:sp>
      <p:sp>
        <p:nvSpPr>
          <p:cNvPr id="23" name="Text 21"/>
          <p:cNvSpPr/>
          <p:nvPr/>
        </p:nvSpPr>
        <p:spPr>
          <a:xfrm>
            <a:off x="10820400" y="7005638"/>
            <a:ext cx="1658541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David Hart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0820400" y="7319963"/>
            <a:ext cx="1658541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i="1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jednatel &amp; zakladatel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914400" y="9620250"/>
            <a:ext cx="324735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DAHA·REAL personální agentura</a:t>
            </a:r>
            <a:endParaRPr lang="en-US" sz="1575" dirty="0"/>
          </a:p>
        </p:txBody>
      </p:sp>
      <p:sp>
        <p:nvSpPr>
          <p:cNvPr id="26" name="Text 24"/>
          <p:cNvSpPr/>
          <p:nvPr/>
        </p:nvSpPr>
        <p:spPr>
          <a:xfrm>
            <a:off x="16761768" y="9620250"/>
            <a:ext cx="688032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10</a:t>
            </a:r>
            <a:endParaRPr lang="en-US" sz="157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F2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233F72">
              <a:alpha val="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914400"/>
            <a:ext cx="3087014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725" b="1" spc="242" kern="0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— ČÍSLA V KOSTCE</a:t>
            </a:r>
            <a:endParaRPr lang="en-US" sz="1725" dirty="0"/>
          </a:p>
        </p:txBody>
      </p:sp>
      <p:sp>
        <p:nvSpPr>
          <p:cNvPr id="4" name="Text 2"/>
          <p:cNvSpPr/>
          <p:nvPr/>
        </p:nvSpPr>
        <p:spPr>
          <a:xfrm>
            <a:off x="15942022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6115407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6288792" y="928688"/>
            <a:ext cx="2620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8C90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6474678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D83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661457" y="990181"/>
            <a:ext cx="119658" cy="1340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6" b="1" spc="-36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756" dirty="0"/>
          </a:p>
        </p:txBody>
      </p:sp>
      <p:sp>
        <p:nvSpPr>
          <p:cNvPr id="9" name="Text 7"/>
          <p:cNvSpPr/>
          <p:nvPr/>
        </p:nvSpPr>
        <p:spPr>
          <a:xfrm>
            <a:off x="16718310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A5D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6891695" y="928688"/>
            <a:ext cx="2367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D83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7052280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8AA8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7225665" y="928688"/>
            <a:ext cx="22413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7592677" y="2915692"/>
            <a:ext cx="3102496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spc="288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ČÍSLA V KOSTCE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67512" y="3391942"/>
            <a:ext cx="16952976" cy="6780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Devatenáct let důvěry, desítky úspěšných </a:t>
            </a:r>
            <a:pPr algn="ctr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spojení</a:t>
            </a:r>
            <a:endParaRPr lang="en-US" sz="4800" dirty="0"/>
          </a:p>
        </p:txBody>
      </p:sp>
      <p:sp>
        <p:nvSpPr>
          <p:cNvPr id="15" name="Shape 13"/>
          <p:cNvSpPr/>
          <p:nvPr/>
        </p:nvSpPr>
        <p:spPr>
          <a:xfrm>
            <a:off x="914400" y="4565303"/>
            <a:ext cx="3914775" cy="3063180"/>
          </a:xfrm>
          <a:prstGeom prst="roundRect">
            <a:avLst>
              <a:gd name="adj" fmla="val 6841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304925" y="4955828"/>
            <a:ext cx="609600" cy="609600"/>
          </a:xfrm>
          <a:prstGeom prst="roundRect">
            <a:avLst>
              <a:gd name="adj" fmla="val 28125"/>
            </a:avLst>
          </a:prstGeom>
          <a:solidFill>
            <a:srgbClr val="E6EDF6"/>
          </a:solidFill>
          <a:ln/>
        </p:spPr>
      </p:sp>
      <p:pic>
        <p:nvPicPr>
          <p:cNvPr id="1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66850" y="5117753"/>
            <a:ext cx="285750" cy="285750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1304925" y="5774978"/>
            <a:ext cx="3227737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spc="-162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pPr algn="l" indent="0" marL="0">
              <a:lnSpc>
                <a:spcPct val="100000"/>
              </a:lnSpc>
              <a:buNone/>
            </a:pPr>
            <a:r>
              <a:rPr lang="en-US" sz="5400" b="1" spc="-162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5400" dirty="0"/>
          </a:p>
        </p:txBody>
      </p:sp>
      <p:sp>
        <p:nvSpPr>
          <p:cNvPr id="19" name="Text 16"/>
          <p:cNvSpPr/>
          <p:nvPr/>
        </p:nvSpPr>
        <p:spPr>
          <a:xfrm>
            <a:off x="1304925" y="6575078"/>
            <a:ext cx="3227737" cy="700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8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zkušeností v náboru od roku 2007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5095875" y="4565303"/>
            <a:ext cx="3914775" cy="3063180"/>
          </a:xfrm>
          <a:prstGeom prst="roundRect">
            <a:avLst>
              <a:gd name="adj" fmla="val 6841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5486400" y="4955828"/>
            <a:ext cx="609600" cy="609600"/>
          </a:xfrm>
          <a:prstGeom prst="roundRect">
            <a:avLst>
              <a:gd name="adj" fmla="val 28125"/>
            </a:avLst>
          </a:prstGeom>
          <a:solidFill>
            <a:srgbClr val="E6EDF6"/>
          </a:solidFill>
          <a:ln/>
        </p:spPr>
      </p:sp>
      <p:pic>
        <p:nvPicPr>
          <p:cNvPr id="2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8325" y="5117753"/>
            <a:ext cx="285750" cy="285750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5486400" y="5774978"/>
            <a:ext cx="3227737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spc="-162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220</a:t>
            </a:r>
            <a:pPr algn="l" indent="0" marL="0">
              <a:lnSpc>
                <a:spcPct val="100000"/>
              </a:lnSpc>
              <a:buNone/>
            </a:pPr>
            <a:r>
              <a:rPr lang="en-US" sz="5400" b="1" spc="-162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5400" dirty="0"/>
          </a:p>
        </p:txBody>
      </p:sp>
      <p:sp>
        <p:nvSpPr>
          <p:cNvPr id="24" name="Text 20"/>
          <p:cNvSpPr/>
          <p:nvPr/>
        </p:nvSpPr>
        <p:spPr>
          <a:xfrm>
            <a:off x="5486400" y="6575078"/>
            <a:ext cx="3227737" cy="700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8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aktivních zaměstnanců v rotaci u klientů</a:t>
            </a:r>
            <a:endParaRPr lang="en-US" sz="1800" dirty="0"/>
          </a:p>
        </p:txBody>
      </p:sp>
      <p:sp>
        <p:nvSpPr>
          <p:cNvPr id="25" name="Shape 21"/>
          <p:cNvSpPr/>
          <p:nvPr/>
        </p:nvSpPr>
        <p:spPr>
          <a:xfrm>
            <a:off x="9277350" y="4567051"/>
            <a:ext cx="3914775" cy="3063181"/>
          </a:xfrm>
          <a:prstGeom prst="roundRect">
            <a:avLst>
              <a:gd name="adj" fmla="val 6841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26" name="Shape 22"/>
          <p:cNvSpPr/>
          <p:nvPr/>
        </p:nvSpPr>
        <p:spPr>
          <a:xfrm>
            <a:off x="9667875" y="4957576"/>
            <a:ext cx="609600" cy="609600"/>
          </a:xfrm>
          <a:prstGeom prst="roundRect">
            <a:avLst>
              <a:gd name="adj" fmla="val 28125"/>
            </a:avLst>
          </a:prstGeom>
          <a:solidFill>
            <a:srgbClr val="E6EDF6"/>
          </a:solidFill>
          <a:ln/>
        </p:spPr>
      </p:sp>
      <p:pic>
        <p:nvPicPr>
          <p:cNvPr id="2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9800" y="5119501"/>
            <a:ext cx="285750" cy="285750"/>
          </a:xfrm>
          <a:prstGeom prst="rect">
            <a:avLst/>
          </a:prstGeom>
        </p:spPr>
      </p:pic>
      <p:sp>
        <p:nvSpPr>
          <p:cNvPr id="28" name="Text 23"/>
          <p:cNvSpPr/>
          <p:nvPr/>
        </p:nvSpPr>
        <p:spPr>
          <a:xfrm>
            <a:off x="9667875" y="5776726"/>
            <a:ext cx="3227737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spc="-162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</a:t>
            </a:r>
            <a:pPr algn="l" indent="0" marL="0">
              <a:lnSpc>
                <a:spcPct val="100000"/>
              </a:lnSpc>
              <a:buNone/>
            </a:pPr>
            <a:r>
              <a:rPr lang="en-US" sz="5400" b="1" spc="-162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5400" dirty="0"/>
          </a:p>
        </p:txBody>
      </p:sp>
      <p:sp>
        <p:nvSpPr>
          <p:cNvPr id="29" name="Text 24"/>
          <p:cNvSpPr/>
          <p:nvPr/>
        </p:nvSpPr>
        <p:spPr>
          <a:xfrm>
            <a:off x="9667875" y="6576826"/>
            <a:ext cx="3227737" cy="70098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8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stálých firemních partnerů a klientů</a:t>
            </a:r>
            <a:endParaRPr lang="en-US" sz="1800" dirty="0"/>
          </a:p>
        </p:txBody>
      </p:sp>
      <p:sp>
        <p:nvSpPr>
          <p:cNvPr id="30" name="Shape 25"/>
          <p:cNvSpPr/>
          <p:nvPr/>
        </p:nvSpPr>
        <p:spPr>
          <a:xfrm>
            <a:off x="13458825" y="4572725"/>
            <a:ext cx="3914775" cy="3063180"/>
          </a:xfrm>
          <a:prstGeom prst="roundRect">
            <a:avLst>
              <a:gd name="adj" fmla="val 6841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31" name="Shape 26"/>
          <p:cNvSpPr/>
          <p:nvPr/>
        </p:nvSpPr>
        <p:spPr>
          <a:xfrm>
            <a:off x="13849350" y="4963250"/>
            <a:ext cx="609600" cy="609600"/>
          </a:xfrm>
          <a:prstGeom prst="roundRect">
            <a:avLst>
              <a:gd name="adj" fmla="val 28125"/>
            </a:avLst>
          </a:prstGeom>
          <a:solidFill>
            <a:srgbClr val="E6EDF6"/>
          </a:solidFill>
          <a:ln/>
        </p:spPr>
      </p:sp>
      <p:pic>
        <p:nvPicPr>
          <p:cNvPr id="3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11275" y="5125175"/>
            <a:ext cx="285750" cy="285750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13849350" y="5782400"/>
            <a:ext cx="3227737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spc="-162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</a:t>
            </a:r>
            <a:pPr algn="l" indent="0" marL="0">
              <a:lnSpc>
                <a:spcPct val="100000"/>
              </a:lnSpc>
              <a:buNone/>
            </a:pPr>
            <a:r>
              <a:rPr lang="en-US" sz="5400" b="1" spc="-162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%</a:t>
            </a:r>
            <a:endParaRPr lang="en-US" sz="5400" dirty="0"/>
          </a:p>
        </p:txBody>
      </p:sp>
      <p:sp>
        <p:nvSpPr>
          <p:cNvPr id="34" name="Text 28"/>
          <p:cNvSpPr/>
          <p:nvPr/>
        </p:nvSpPr>
        <p:spPr>
          <a:xfrm>
            <a:off x="13849350" y="6582500"/>
            <a:ext cx="3227737" cy="700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8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spokojenost s pozicí i přístupem agentury</a:t>
            </a:r>
            <a:endParaRPr lang="en-US" sz="1800" dirty="0"/>
          </a:p>
        </p:txBody>
      </p:sp>
      <p:sp>
        <p:nvSpPr>
          <p:cNvPr id="35" name="Text 29"/>
          <p:cNvSpPr/>
          <p:nvPr/>
        </p:nvSpPr>
        <p:spPr>
          <a:xfrm>
            <a:off x="914400" y="9620250"/>
            <a:ext cx="324735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DAHA·REAL personální agentura</a:t>
            </a:r>
            <a:endParaRPr lang="en-US" sz="1575" dirty="0"/>
          </a:p>
        </p:txBody>
      </p:sp>
      <p:sp>
        <p:nvSpPr>
          <p:cNvPr id="36" name="Text 30"/>
          <p:cNvSpPr/>
          <p:nvPr/>
        </p:nvSpPr>
        <p:spPr>
          <a:xfrm>
            <a:off x="16761768" y="9620250"/>
            <a:ext cx="688032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10</a:t>
            </a:r>
            <a:endParaRPr lang="en-US" sz="15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233F72">
              <a:alpha val="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914400"/>
            <a:ext cx="259973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725" b="1" spc="242" kern="0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— CO NABÍZÍME</a:t>
            </a:r>
            <a:endParaRPr lang="en-US" sz="1725" dirty="0"/>
          </a:p>
        </p:txBody>
      </p:sp>
      <p:sp>
        <p:nvSpPr>
          <p:cNvPr id="4" name="Text 2"/>
          <p:cNvSpPr/>
          <p:nvPr/>
        </p:nvSpPr>
        <p:spPr>
          <a:xfrm>
            <a:off x="15942022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6115407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6288792" y="928688"/>
            <a:ext cx="2620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8C90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6474678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D83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661457" y="990181"/>
            <a:ext cx="119658" cy="1340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6" b="1" spc="-36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756" dirty="0"/>
          </a:p>
        </p:txBody>
      </p:sp>
      <p:sp>
        <p:nvSpPr>
          <p:cNvPr id="9" name="Text 7"/>
          <p:cNvSpPr/>
          <p:nvPr/>
        </p:nvSpPr>
        <p:spPr>
          <a:xfrm>
            <a:off x="16718310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A5D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6891695" y="928688"/>
            <a:ext cx="2367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D83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7052280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8AA8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7225665" y="928688"/>
            <a:ext cx="22413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914400" y="2261295"/>
            <a:ext cx="2580382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800" b="1" spc="288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NABÍZÍME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14400" y="2737545"/>
            <a:ext cx="16952976" cy="6780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Služby </a:t>
            </a:r>
            <a:pPr algn="l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 míru </a:t>
            </a:r>
            <a:pPr algn="l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vaší firmě</a:t>
            </a:r>
            <a:endParaRPr lang="en-US" sz="4800" dirty="0"/>
          </a:p>
        </p:txBody>
      </p:sp>
      <p:sp>
        <p:nvSpPr>
          <p:cNvPr id="15" name="Shape 13"/>
          <p:cNvSpPr/>
          <p:nvPr/>
        </p:nvSpPr>
        <p:spPr>
          <a:xfrm>
            <a:off x="914400" y="3834705"/>
            <a:ext cx="5308550" cy="4448175"/>
          </a:xfrm>
          <a:prstGeom prst="roundRect">
            <a:avLst>
              <a:gd name="adj" fmla="val 4711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304925" y="4225230"/>
            <a:ext cx="628650" cy="628650"/>
          </a:xfrm>
          <a:prstGeom prst="roundRect">
            <a:avLst>
              <a:gd name="adj" fmla="val 27273"/>
            </a:avLst>
          </a:prstGeom>
          <a:solidFill>
            <a:srgbClr val="233F72"/>
          </a:solidFill>
          <a:ln/>
        </p:spPr>
      </p:sp>
      <p:pic>
        <p:nvPicPr>
          <p:cNvPr id="1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76375" y="4396680"/>
            <a:ext cx="285750" cy="285750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1304925" y="5082480"/>
            <a:ext cx="4663325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Recruitment</a:t>
            </a:r>
            <a:endParaRPr lang="en-US" sz="2400" dirty="0"/>
          </a:p>
        </p:txBody>
      </p:sp>
      <p:sp>
        <p:nvSpPr>
          <p:cNvPr id="19" name="Text 16"/>
          <p:cNvSpPr/>
          <p:nvPr/>
        </p:nvSpPr>
        <p:spPr>
          <a:xfrm>
            <a:off x="1304925" y="5644455"/>
            <a:ext cx="4663325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Najdeme vám správné lidi — od operátorů po techniky. Pohovory vedeme my.</a:t>
            </a:r>
            <a:endParaRPr lang="en-US" sz="1500" dirty="0"/>
          </a:p>
        </p:txBody>
      </p:sp>
      <p:sp>
        <p:nvSpPr>
          <p:cNvPr id="20" name="Shape 17"/>
          <p:cNvSpPr/>
          <p:nvPr/>
        </p:nvSpPr>
        <p:spPr>
          <a:xfrm>
            <a:off x="1304925" y="6406455"/>
            <a:ext cx="4527500" cy="9525"/>
          </a:xfrm>
          <a:prstGeom prst="rect">
            <a:avLst/>
          </a:prstGeom>
          <a:solidFill>
            <a:srgbClr val="DDE4EC"/>
          </a:solidFill>
          <a:ln/>
        </p:spPr>
      </p:sp>
      <p:sp>
        <p:nvSpPr>
          <p:cNvPr id="21" name="Text 18"/>
          <p:cNvSpPr/>
          <p:nvPr/>
        </p:nvSpPr>
        <p:spPr>
          <a:xfrm>
            <a:off x="1158240" y="6587430"/>
            <a:ext cx="4750385" cy="1343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Analýza potřeb pozice</a:t>
            </a:r>
            <a:endParaRPr lang="en-US" sz="1650" dirty="0"/>
          </a:p>
          <a:p>
            <a:pPr algn="l" indent="0" marL="0">
              <a:buNone/>
            </a:pPr>
            <a:r>
              <a:rPr lang="en-US" sz="165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Aktivní oslovení uchazečů</a:t>
            </a:r>
            <a:endParaRPr lang="en-US" sz="1650" dirty="0"/>
          </a:p>
          <a:p>
            <a:pPr algn="l" indent="0" marL="0">
              <a:buNone/>
            </a:pPr>
            <a:r>
              <a:rPr lang="en-US" sz="165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Předvýběr a pohovory</a:t>
            </a:r>
            <a:endParaRPr lang="en-US" sz="1650" dirty="0"/>
          </a:p>
          <a:p>
            <a:pPr algn="l" indent="0" marL="0">
              <a:buNone/>
            </a:pPr>
            <a:r>
              <a:rPr lang="en-US" sz="165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Doporučení 3 nejvhodnějších</a:t>
            </a:r>
            <a:endParaRPr lang="en-US" sz="1650" dirty="0"/>
          </a:p>
        </p:txBody>
      </p:sp>
      <p:sp>
        <p:nvSpPr>
          <p:cNvPr id="22" name="Shape 19"/>
          <p:cNvSpPr/>
          <p:nvPr/>
        </p:nvSpPr>
        <p:spPr>
          <a:xfrm>
            <a:off x="6489650" y="3834706"/>
            <a:ext cx="5308550" cy="4448175"/>
          </a:xfrm>
          <a:prstGeom prst="roundRect">
            <a:avLst>
              <a:gd name="adj" fmla="val 4711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6880175" y="4225231"/>
            <a:ext cx="628650" cy="628650"/>
          </a:xfrm>
          <a:prstGeom prst="roundRect">
            <a:avLst>
              <a:gd name="adj" fmla="val 27273"/>
            </a:avLst>
          </a:prstGeom>
          <a:solidFill>
            <a:srgbClr val="233F72"/>
          </a:solidFill>
          <a:ln/>
        </p:spPr>
      </p:sp>
      <p:pic>
        <p:nvPicPr>
          <p:cNvPr id="2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1625" y="4396681"/>
            <a:ext cx="285750" cy="285750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6880175" y="5082481"/>
            <a:ext cx="4663325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Agenturní zaměstnání</a:t>
            </a:r>
            <a:endParaRPr lang="en-US" sz="2400" dirty="0"/>
          </a:p>
        </p:txBody>
      </p:sp>
      <p:sp>
        <p:nvSpPr>
          <p:cNvPr id="26" name="Text 22"/>
          <p:cNvSpPr/>
          <p:nvPr/>
        </p:nvSpPr>
        <p:spPr>
          <a:xfrm>
            <a:off x="6880175" y="5644456"/>
            <a:ext cx="4663325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Pracovník je u nás, dělá u vás. Administrativu, smlouvy a mzdy řešíme my.</a:t>
            </a:r>
            <a:endParaRPr lang="en-US" sz="1500" dirty="0"/>
          </a:p>
        </p:txBody>
      </p:sp>
      <p:sp>
        <p:nvSpPr>
          <p:cNvPr id="27" name="Shape 23"/>
          <p:cNvSpPr/>
          <p:nvPr/>
        </p:nvSpPr>
        <p:spPr>
          <a:xfrm>
            <a:off x="6880175" y="6406456"/>
            <a:ext cx="4527500" cy="9525"/>
          </a:xfrm>
          <a:prstGeom prst="rect">
            <a:avLst/>
          </a:prstGeom>
          <a:solidFill>
            <a:srgbClr val="DDE4EC"/>
          </a:solidFill>
          <a:ln/>
        </p:spPr>
      </p:sp>
      <p:sp>
        <p:nvSpPr>
          <p:cNvPr id="28" name="Text 24"/>
          <p:cNvSpPr/>
          <p:nvPr/>
        </p:nvSpPr>
        <p:spPr>
          <a:xfrm>
            <a:off x="6733490" y="6587431"/>
            <a:ext cx="4750385" cy="1343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Smlouvy a evidence</a:t>
            </a:r>
            <a:endParaRPr lang="en-US" sz="1650" dirty="0"/>
          </a:p>
          <a:p>
            <a:pPr algn="l" indent="0" marL="0">
              <a:buNone/>
            </a:pPr>
            <a:r>
              <a:rPr lang="en-US" sz="165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Mzdová agenda</a:t>
            </a:r>
            <a:endParaRPr lang="en-US" sz="1650" dirty="0"/>
          </a:p>
          <a:p>
            <a:pPr algn="l" indent="0" marL="0">
              <a:buNone/>
            </a:pPr>
            <a:r>
              <a:rPr lang="en-US" sz="165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Lékařské prohlídky</a:t>
            </a:r>
            <a:endParaRPr lang="en-US" sz="1650" dirty="0"/>
          </a:p>
          <a:p>
            <a:pPr algn="l" indent="0" marL="0">
              <a:buNone/>
            </a:pPr>
            <a:r>
              <a:rPr lang="en-US" sz="165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Pojištění a BOZP</a:t>
            </a:r>
            <a:endParaRPr lang="en-US" sz="1650" dirty="0"/>
          </a:p>
        </p:txBody>
      </p:sp>
      <p:sp>
        <p:nvSpPr>
          <p:cNvPr id="29" name="Shape 25"/>
          <p:cNvSpPr/>
          <p:nvPr/>
        </p:nvSpPr>
        <p:spPr>
          <a:xfrm>
            <a:off x="12064901" y="3836452"/>
            <a:ext cx="5308550" cy="4448175"/>
          </a:xfrm>
          <a:prstGeom prst="roundRect">
            <a:avLst>
              <a:gd name="adj" fmla="val 4711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30" name="Shape 26"/>
          <p:cNvSpPr/>
          <p:nvPr/>
        </p:nvSpPr>
        <p:spPr>
          <a:xfrm>
            <a:off x="12455426" y="4226977"/>
            <a:ext cx="628650" cy="628650"/>
          </a:xfrm>
          <a:prstGeom prst="roundRect">
            <a:avLst>
              <a:gd name="adj" fmla="val 27273"/>
            </a:avLst>
          </a:prstGeom>
          <a:solidFill>
            <a:srgbClr val="233F72"/>
          </a:solidFill>
          <a:ln/>
        </p:spPr>
      </p:sp>
      <p:pic>
        <p:nvPicPr>
          <p:cNvPr id="3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6876" y="4398427"/>
            <a:ext cx="285750" cy="285750"/>
          </a:xfrm>
          <a:prstGeom prst="rect">
            <a:avLst/>
          </a:prstGeom>
        </p:spPr>
      </p:pic>
      <p:sp>
        <p:nvSpPr>
          <p:cNvPr id="32" name="Text 27"/>
          <p:cNvSpPr/>
          <p:nvPr/>
        </p:nvSpPr>
        <p:spPr>
          <a:xfrm>
            <a:off x="12455426" y="5084227"/>
            <a:ext cx="4663325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Outsourcing</a:t>
            </a:r>
            <a:endParaRPr lang="en-US" sz="2400" dirty="0"/>
          </a:p>
        </p:txBody>
      </p:sp>
      <p:sp>
        <p:nvSpPr>
          <p:cNvPr id="33" name="Text 28"/>
          <p:cNvSpPr/>
          <p:nvPr/>
        </p:nvSpPr>
        <p:spPr>
          <a:xfrm>
            <a:off x="12455426" y="5646202"/>
            <a:ext cx="4663325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Převezmeme celý proces — od náboru přes ubytování až po koordinaci.</a:t>
            </a:r>
            <a:endParaRPr lang="en-US" sz="1500" dirty="0"/>
          </a:p>
        </p:txBody>
      </p:sp>
      <p:sp>
        <p:nvSpPr>
          <p:cNvPr id="34" name="Shape 29"/>
          <p:cNvSpPr/>
          <p:nvPr/>
        </p:nvSpPr>
        <p:spPr>
          <a:xfrm>
            <a:off x="12455426" y="6408202"/>
            <a:ext cx="4527500" cy="9525"/>
          </a:xfrm>
          <a:prstGeom prst="rect">
            <a:avLst/>
          </a:prstGeom>
          <a:solidFill>
            <a:srgbClr val="DDE4EC"/>
          </a:solidFill>
          <a:ln/>
        </p:spPr>
      </p:sp>
      <p:sp>
        <p:nvSpPr>
          <p:cNvPr id="35" name="Text 30"/>
          <p:cNvSpPr/>
          <p:nvPr/>
        </p:nvSpPr>
        <p:spPr>
          <a:xfrm>
            <a:off x="12308741" y="6589177"/>
            <a:ext cx="4750385" cy="1343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Komplexní personální projekt</a:t>
            </a:r>
            <a:endParaRPr lang="en-US" sz="1650" dirty="0"/>
          </a:p>
          <a:p>
            <a:pPr algn="l" indent="0" marL="0">
              <a:buNone/>
            </a:pPr>
            <a:r>
              <a:rPr lang="en-US" sz="165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Ubytování pracovníků</a:t>
            </a:r>
            <a:endParaRPr lang="en-US" sz="1650" dirty="0"/>
          </a:p>
          <a:p>
            <a:pPr algn="l" indent="0" marL="0">
              <a:buNone/>
            </a:pPr>
            <a:r>
              <a:rPr lang="en-US" sz="165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Koordinace na místě</a:t>
            </a:r>
            <a:endParaRPr lang="en-US" sz="1650" dirty="0"/>
          </a:p>
          <a:p>
            <a:pPr algn="l" indent="0" marL="0">
              <a:buNone/>
            </a:pPr>
            <a:r>
              <a:rPr lang="en-US" sz="165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Pravidelný reporting</a:t>
            </a:r>
            <a:endParaRPr lang="en-US" sz="1650" dirty="0"/>
          </a:p>
        </p:txBody>
      </p:sp>
      <p:sp>
        <p:nvSpPr>
          <p:cNvPr id="36" name="Text 31"/>
          <p:cNvSpPr/>
          <p:nvPr/>
        </p:nvSpPr>
        <p:spPr>
          <a:xfrm>
            <a:off x="914400" y="9620250"/>
            <a:ext cx="324735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DAHA·REAL personální agentura</a:t>
            </a:r>
            <a:endParaRPr lang="en-US" sz="1575" dirty="0"/>
          </a:p>
        </p:txBody>
      </p:sp>
      <p:sp>
        <p:nvSpPr>
          <p:cNvPr id="37" name="Text 32"/>
          <p:cNvSpPr/>
          <p:nvPr/>
        </p:nvSpPr>
        <p:spPr>
          <a:xfrm>
            <a:off x="16761768" y="9620250"/>
            <a:ext cx="688032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10</a:t>
            </a:r>
            <a:endParaRPr lang="en-US" sz="15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F2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233F72">
              <a:alpha val="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914400"/>
            <a:ext cx="4036817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725" b="1" spc="242" kern="0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— PRO KOHO PRACUJEME</a:t>
            </a:r>
            <a:endParaRPr lang="en-US" sz="1725" dirty="0"/>
          </a:p>
        </p:txBody>
      </p:sp>
      <p:sp>
        <p:nvSpPr>
          <p:cNvPr id="4" name="Text 2"/>
          <p:cNvSpPr/>
          <p:nvPr/>
        </p:nvSpPr>
        <p:spPr>
          <a:xfrm>
            <a:off x="15942022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6115407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6288792" y="928688"/>
            <a:ext cx="2620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8C90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6474678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D83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661457" y="990181"/>
            <a:ext cx="119658" cy="1340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6" b="1" spc="-36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756" dirty="0"/>
          </a:p>
        </p:txBody>
      </p:sp>
      <p:sp>
        <p:nvSpPr>
          <p:cNvPr id="9" name="Text 7"/>
          <p:cNvSpPr/>
          <p:nvPr/>
        </p:nvSpPr>
        <p:spPr>
          <a:xfrm>
            <a:off x="16718310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A5D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6891695" y="928688"/>
            <a:ext cx="2367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D83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7052280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8AA8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7225665" y="928688"/>
            <a:ext cx="22413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914400" y="3870127"/>
            <a:ext cx="4112237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800" b="1" spc="288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 KOHO PRACUJEME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14400" y="4365427"/>
            <a:ext cx="8084058" cy="13180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Specializace na </a:t>
            </a:r>
            <a:pPr algn="l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výrobní </a:t>
            </a:r>
            <a:pPr algn="l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sektor</a:t>
            </a:r>
            <a:endParaRPr lang="en-US" sz="4800" dirty="0"/>
          </a:p>
        </p:txBody>
      </p:sp>
      <p:sp>
        <p:nvSpPr>
          <p:cNvPr id="15" name="Text 13"/>
          <p:cNvSpPr/>
          <p:nvPr/>
        </p:nvSpPr>
        <p:spPr>
          <a:xfrm>
            <a:off x="914400" y="5932843"/>
            <a:ext cx="8084058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Naše silná stránka je automotive a strojírenství ve Středočeském kraji — pomáháme ale i v dalších oborech.</a:t>
            </a:r>
            <a:endParaRPr lang="en-US" sz="1950" dirty="0"/>
          </a:p>
        </p:txBody>
      </p:sp>
      <p:sp>
        <p:nvSpPr>
          <p:cNvPr id="16" name="Shape 14"/>
          <p:cNvSpPr/>
          <p:nvPr/>
        </p:nvSpPr>
        <p:spPr>
          <a:xfrm>
            <a:off x="9525000" y="2709863"/>
            <a:ext cx="7848600" cy="1152525"/>
          </a:xfrm>
          <a:prstGeom prst="roundRect">
            <a:avLst>
              <a:gd name="adj" fmla="val 14876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858375" y="3009900"/>
            <a:ext cx="552450" cy="552450"/>
          </a:xfrm>
          <a:prstGeom prst="roundRect">
            <a:avLst>
              <a:gd name="adj" fmla="val 24138"/>
            </a:avLst>
          </a:prstGeom>
          <a:solidFill>
            <a:srgbClr val="E6EDF6"/>
          </a:solidFill>
          <a:ln/>
        </p:spPr>
      </p:sp>
      <p:pic>
        <p:nvPicPr>
          <p:cNvPr id="1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01250" y="3152775"/>
            <a:ext cx="266700" cy="266700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10658475" y="2967038"/>
            <a:ext cx="4502828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Automotive</a:t>
            </a:r>
            <a:endParaRPr lang="en-US" sz="2100" dirty="0"/>
          </a:p>
        </p:txBody>
      </p:sp>
      <p:sp>
        <p:nvSpPr>
          <p:cNvPr id="20" name="Text 17"/>
          <p:cNvSpPr/>
          <p:nvPr/>
        </p:nvSpPr>
        <p:spPr>
          <a:xfrm>
            <a:off x="10658475" y="3348038"/>
            <a:ext cx="4502828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725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Výroba komponentů, montáž, kontrola kvality</a:t>
            </a:r>
            <a:endParaRPr lang="en-US" sz="1725" dirty="0"/>
          </a:p>
        </p:txBody>
      </p:sp>
      <p:sp>
        <p:nvSpPr>
          <p:cNvPr id="21" name="Text 18"/>
          <p:cNvSpPr/>
          <p:nvPr/>
        </p:nvSpPr>
        <p:spPr>
          <a:xfrm>
            <a:off x="15955714" y="2990850"/>
            <a:ext cx="1160711" cy="628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spc="-66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68 %</a:t>
            </a:r>
            <a:endParaRPr lang="en-US" sz="3300" dirty="0"/>
          </a:p>
        </p:txBody>
      </p:sp>
      <p:sp>
        <p:nvSpPr>
          <p:cNvPr id="22" name="Shape 19"/>
          <p:cNvSpPr/>
          <p:nvPr/>
        </p:nvSpPr>
        <p:spPr>
          <a:xfrm>
            <a:off x="9525000" y="4033838"/>
            <a:ext cx="7848600" cy="1152525"/>
          </a:xfrm>
          <a:prstGeom prst="roundRect">
            <a:avLst>
              <a:gd name="adj" fmla="val 14876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9858375" y="4333876"/>
            <a:ext cx="552450" cy="552450"/>
          </a:xfrm>
          <a:prstGeom prst="roundRect">
            <a:avLst>
              <a:gd name="adj" fmla="val 24138"/>
            </a:avLst>
          </a:prstGeom>
          <a:solidFill>
            <a:srgbClr val="E6EDF6"/>
          </a:solidFill>
          <a:ln/>
        </p:spPr>
      </p:sp>
      <p:pic>
        <p:nvPicPr>
          <p:cNvPr id="2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250" y="4476751"/>
            <a:ext cx="266700" cy="266700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10658475" y="4291013"/>
            <a:ext cx="347438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Strojírenství</a:t>
            </a:r>
            <a:endParaRPr lang="en-US" sz="2100" dirty="0"/>
          </a:p>
        </p:txBody>
      </p:sp>
      <p:sp>
        <p:nvSpPr>
          <p:cNvPr id="26" name="Text 22"/>
          <p:cNvSpPr/>
          <p:nvPr/>
        </p:nvSpPr>
        <p:spPr>
          <a:xfrm>
            <a:off x="10658475" y="4672013"/>
            <a:ext cx="3474385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725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CNC obrábění, údržba, mechanika</a:t>
            </a:r>
            <a:endParaRPr lang="en-US" sz="1725" dirty="0"/>
          </a:p>
        </p:txBody>
      </p:sp>
      <p:sp>
        <p:nvSpPr>
          <p:cNvPr id="27" name="Text 23"/>
          <p:cNvSpPr/>
          <p:nvPr/>
        </p:nvSpPr>
        <p:spPr>
          <a:xfrm>
            <a:off x="15955714" y="4314826"/>
            <a:ext cx="1160711" cy="628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spc="-66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18 %</a:t>
            </a:r>
            <a:endParaRPr lang="en-US" sz="3300" dirty="0"/>
          </a:p>
        </p:txBody>
      </p:sp>
      <p:sp>
        <p:nvSpPr>
          <p:cNvPr id="28" name="Shape 24"/>
          <p:cNvSpPr/>
          <p:nvPr/>
        </p:nvSpPr>
        <p:spPr>
          <a:xfrm>
            <a:off x="9525000" y="5359557"/>
            <a:ext cx="7848600" cy="1152525"/>
          </a:xfrm>
          <a:prstGeom prst="roundRect">
            <a:avLst>
              <a:gd name="adj" fmla="val 14876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29" name="Shape 25"/>
          <p:cNvSpPr/>
          <p:nvPr/>
        </p:nvSpPr>
        <p:spPr>
          <a:xfrm>
            <a:off x="9858375" y="5659595"/>
            <a:ext cx="552450" cy="552450"/>
          </a:xfrm>
          <a:prstGeom prst="roundRect">
            <a:avLst>
              <a:gd name="adj" fmla="val 24138"/>
            </a:avLst>
          </a:prstGeom>
          <a:solidFill>
            <a:srgbClr val="E6EDF6"/>
          </a:solidFill>
          <a:ln/>
        </p:spPr>
      </p:sp>
      <p:pic>
        <p:nvPicPr>
          <p:cNvPr id="3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250" y="5802470"/>
            <a:ext cx="266700" cy="266700"/>
          </a:xfrm>
          <a:prstGeom prst="rect">
            <a:avLst/>
          </a:prstGeom>
        </p:spPr>
      </p:pic>
      <p:sp>
        <p:nvSpPr>
          <p:cNvPr id="31" name="Text 26"/>
          <p:cNvSpPr/>
          <p:nvPr/>
        </p:nvSpPr>
        <p:spPr>
          <a:xfrm>
            <a:off x="10658475" y="5616732"/>
            <a:ext cx="3014353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Logistika &amp; sklad</a:t>
            </a:r>
            <a:endParaRPr lang="en-US" sz="2100" dirty="0"/>
          </a:p>
        </p:txBody>
      </p:sp>
      <p:sp>
        <p:nvSpPr>
          <p:cNvPr id="32" name="Text 27"/>
          <p:cNvSpPr/>
          <p:nvPr/>
        </p:nvSpPr>
        <p:spPr>
          <a:xfrm>
            <a:off x="10658475" y="5997732"/>
            <a:ext cx="3014353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725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Skladníci, řidiči VZV, expedice</a:t>
            </a:r>
            <a:endParaRPr lang="en-US" sz="1725" dirty="0"/>
          </a:p>
        </p:txBody>
      </p:sp>
      <p:sp>
        <p:nvSpPr>
          <p:cNvPr id="33" name="Text 28"/>
          <p:cNvSpPr/>
          <p:nvPr/>
        </p:nvSpPr>
        <p:spPr>
          <a:xfrm>
            <a:off x="15955714" y="5640545"/>
            <a:ext cx="1160711" cy="628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spc="-66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10 %</a:t>
            </a:r>
            <a:endParaRPr lang="en-US" sz="3300" dirty="0"/>
          </a:p>
        </p:txBody>
      </p:sp>
      <p:sp>
        <p:nvSpPr>
          <p:cNvPr id="34" name="Shape 29"/>
          <p:cNvSpPr/>
          <p:nvPr/>
        </p:nvSpPr>
        <p:spPr>
          <a:xfrm>
            <a:off x="9525000" y="6689202"/>
            <a:ext cx="7848600" cy="1152525"/>
          </a:xfrm>
          <a:prstGeom prst="roundRect">
            <a:avLst>
              <a:gd name="adj" fmla="val 14876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35" name="Shape 30"/>
          <p:cNvSpPr/>
          <p:nvPr/>
        </p:nvSpPr>
        <p:spPr>
          <a:xfrm>
            <a:off x="9858375" y="6989239"/>
            <a:ext cx="552450" cy="552450"/>
          </a:xfrm>
          <a:prstGeom prst="roundRect">
            <a:avLst>
              <a:gd name="adj" fmla="val 24138"/>
            </a:avLst>
          </a:prstGeom>
          <a:solidFill>
            <a:srgbClr val="E6EDF6"/>
          </a:solidFill>
          <a:ln/>
        </p:spPr>
      </p:sp>
      <p:pic>
        <p:nvPicPr>
          <p:cNvPr id="3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1250" y="7132114"/>
            <a:ext cx="266700" cy="266700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10658475" y="6946377"/>
            <a:ext cx="348695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Ostatní obory</a:t>
            </a:r>
            <a:endParaRPr lang="en-US" sz="2100" dirty="0"/>
          </a:p>
        </p:txBody>
      </p:sp>
      <p:sp>
        <p:nvSpPr>
          <p:cNvPr id="38" name="Text 32"/>
          <p:cNvSpPr/>
          <p:nvPr/>
        </p:nvSpPr>
        <p:spPr>
          <a:xfrm>
            <a:off x="10658475" y="7327377"/>
            <a:ext cx="3486955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725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Energetika, elektrotechnika, služby</a:t>
            </a:r>
            <a:endParaRPr lang="en-US" sz="1725" dirty="0"/>
          </a:p>
        </p:txBody>
      </p:sp>
      <p:sp>
        <p:nvSpPr>
          <p:cNvPr id="39" name="Text 33"/>
          <p:cNvSpPr/>
          <p:nvPr/>
        </p:nvSpPr>
        <p:spPr>
          <a:xfrm>
            <a:off x="16226879" y="6970189"/>
            <a:ext cx="889546" cy="628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spc="-66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4 %</a:t>
            </a:r>
            <a:endParaRPr lang="en-US" sz="3300" dirty="0"/>
          </a:p>
        </p:txBody>
      </p:sp>
      <p:sp>
        <p:nvSpPr>
          <p:cNvPr id="40" name="Text 34"/>
          <p:cNvSpPr/>
          <p:nvPr/>
        </p:nvSpPr>
        <p:spPr>
          <a:xfrm>
            <a:off x="914400" y="9620250"/>
            <a:ext cx="324735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DAHA·REAL personální agentura</a:t>
            </a:r>
            <a:endParaRPr lang="en-US" sz="1575" dirty="0"/>
          </a:p>
        </p:txBody>
      </p:sp>
      <p:sp>
        <p:nvSpPr>
          <p:cNvPr id="41" name="Text 35"/>
          <p:cNvSpPr/>
          <p:nvPr/>
        </p:nvSpPr>
        <p:spPr>
          <a:xfrm>
            <a:off x="16761768" y="9620250"/>
            <a:ext cx="688032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/ 10</a:t>
            </a:r>
            <a:endParaRPr lang="en-US" sz="15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914400"/>
            <a:ext cx="2957021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725" b="1" spc="242" kern="0" dirty="0">
                <a:solidFill>
                  <a:srgbClr val="FFFFFF">
                    <a:alpha val="5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— NAŠE HODNOTY</a:t>
            </a:r>
            <a:endParaRPr lang="en-US" sz="1725" dirty="0"/>
          </a:p>
        </p:txBody>
      </p:sp>
      <p:sp>
        <p:nvSpPr>
          <p:cNvPr id="4" name="Text 2"/>
          <p:cNvSpPr/>
          <p:nvPr/>
        </p:nvSpPr>
        <p:spPr>
          <a:xfrm>
            <a:off x="15942022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6115407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9BB8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6288792" y="928688"/>
            <a:ext cx="2620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C7CC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6474678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7AA0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661457" y="990181"/>
            <a:ext cx="119658" cy="1340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6" b="1" spc="-36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756" dirty="0"/>
          </a:p>
        </p:txBody>
      </p:sp>
      <p:sp>
        <p:nvSpPr>
          <p:cNvPr id="9" name="Text 7"/>
          <p:cNvSpPr/>
          <p:nvPr/>
        </p:nvSpPr>
        <p:spPr>
          <a:xfrm>
            <a:off x="16718310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AAB0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6891695" y="928688"/>
            <a:ext cx="2367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7AA0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7052280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9BB8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7225665" y="928688"/>
            <a:ext cx="22413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29B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914400" y="2932807"/>
            <a:ext cx="2957328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800" b="1" spc="288" kern="0" dirty="0">
                <a:solidFill>
                  <a:srgbClr val="E0C0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NAŠE HODNOTY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14400" y="3409058"/>
            <a:ext cx="16952976" cy="6780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nás </a:t>
            </a:r>
            <a:pPr algn="l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5CC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odlišuje </a:t>
            </a:r>
            <a:pPr algn="l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od ostatních agentur</a:t>
            </a:r>
            <a:endParaRPr lang="en-US" sz="4800" dirty="0"/>
          </a:p>
        </p:txBody>
      </p:sp>
      <p:sp>
        <p:nvSpPr>
          <p:cNvPr id="15" name="Shape 13"/>
          <p:cNvSpPr/>
          <p:nvPr/>
        </p:nvSpPr>
        <p:spPr>
          <a:xfrm>
            <a:off x="914400" y="4468118"/>
            <a:ext cx="3914775" cy="3143250"/>
          </a:xfrm>
          <a:prstGeom prst="roundRect">
            <a:avLst>
              <a:gd name="adj" fmla="val 6667"/>
            </a:avLst>
          </a:prstGeom>
          <a:solidFill>
            <a:srgbClr val="FFFFFF">
              <a:alpha val="5000"/>
            </a:srgbClr>
          </a:solidFill>
          <a:ln w="9525">
            <a:solidFill>
              <a:srgbClr val="FFFFFF">
                <a:alpha val="12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04925" y="4858643"/>
            <a:ext cx="3227737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50" b="1" i="1" dirty="0">
                <a:solidFill>
                  <a:srgbClr val="E0C0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3450" dirty="0"/>
          </a:p>
        </p:txBody>
      </p:sp>
      <p:sp>
        <p:nvSpPr>
          <p:cNvPr id="17" name="Text 15"/>
          <p:cNvSpPr/>
          <p:nvPr/>
        </p:nvSpPr>
        <p:spPr>
          <a:xfrm>
            <a:off x="1304925" y="5449193"/>
            <a:ext cx="3227737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Lidský přístup</a:t>
            </a:r>
            <a:endParaRPr lang="en-US" sz="2250" dirty="0"/>
          </a:p>
        </p:txBody>
      </p:sp>
      <p:sp>
        <p:nvSpPr>
          <p:cNvPr id="18" name="Text 16"/>
          <p:cNvSpPr/>
          <p:nvPr/>
        </p:nvSpPr>
        <p:spPr>
          <a:xfrm>
            <a:off x="1304925" y="5963543"/>
            <a:ext cx="3227737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FFFFFF">
                    <a:alpha val="74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Zákazník i zaměstnanec jsou pro nás na prvním místě. Neděláme rozdíly mezi velkou a malou firmou.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5095875" y="4468119"/>
            <a:ext cx="3914775" cy="3143250"/>
          </a:xfrm>
          <a:prstGeom prst="roundRect">
            <a:avLst>
              <a:gd name="adj" fmla="val 6667"/>
            </a:avLst>
          </a:prstGeom>
          <a:solidFill>
            <a:srgbClr val="FFFFFF">
              <a:alpha val="5000"/>
            </a:srgbClr>
          </a:solidFill>
          <a:ln w="9525">
            <a:solidFill>
              <a:srgbClr val="FFFFFF">
                <a:alpha val="12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0" y="4858644"/>
            <a:ext cx="3227737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50" b="1" i="1" dirty="0">
                <a:solidFill>
                  <a:srgbClr val="E0C0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3450" dirty="0"/>
          </a:p>
        </p:txBody>
      </p:sp>
      <p:sp>
        <p:nvSpPr>
          <p:cNvPr id="21" name="Text 19"/>
          <p:cNvSpPr/>
          <p:nvPr/>
        </p:nvSpPr>
        <p:spPr>
          <a:xfrm>
            <a:off x="5486400" y="5449194"/>
            <a:ext cx="3227737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Transparentnost</a:t>
            </a:r>
            <a:endParaRPr lang="en-US" sz="2250" dirty="0"/>
          </a:p>
        </p:txBody>
      </p:sp>
      <p:sp>
        <p:nvSpPr>
          <p:cNvPr id="22" name="Text 20"/>
          <p:cNvSpPr/>
          <p:nvPr/>
        </p:nvSpPr>
        <p:spPr>
          <a:xfrm>
            <a:off x="5486400" y="5963544"/>
            <a:ext cx="3227737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FFFFFF">
                    <a:alpha val="74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Říkáme věci na rovinu. Když nastane střet zájmů, oznámíme to hned a otevřeně.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9277350" y="4469871"/>
            <a:ext cx="3914775" cy="3143250"/>
          </a:xfrm>
          <a:prstGeom prst="roundRect">
            <a:avLst>
              <a:gd name="adj" fmla="val 6667"/>
            </a:avLst>
          </a:prstGeom>
          <a:solidFill>
            <a:srgbClr val="FFFFFF">
              <a:alpha val="5000"/>
            </a:srgbClr>
          </a:solidFill>
          <a:ln w="9525">
            <a:solidFill>
              <a:srgbClr val="FFFFFF">
                <a:alpha val="12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667875" y="4860396"/>
            <a:ext cx="3227737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50" b="1" i="1" dirty="0">
                <a:solidFill>
                  <a:srgbClr val="E0C0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3450" dirty="0"/>
          </a:p>
        </p:txBody>
      </p:sp>
      <p:sp>
        <p:nvSpPr>
          <p:cNvPr id="25" name="Text 23"/>
          <p:cNvSpPr/>
          <p:nvPr/>
        </p:nvSpPr>
        <p:spPr>
          <a:xfrm>
            <a:off x="9667875" y="5450946"/>
            <a:ext cx="3227737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Kvalita nad kvantitou</a:t>
            </a:r>
            <a:endParaRPr lang="en-US" sz="2250" dirty="0"/>
          </a:p>
        </p:txBody>
      </p:sp>
      <p:sp>
        <p:nvSpPr>
          <p:cNvPr id="26" name="Text 24"/>
          <p:cNvSpPr/>
          <p:nvPr/>
        </p:nvSpPr>
        <p:spPr>
          <a:xfrm>
            <a:off x="9667875" y="6365346"/>
            <a:ext cx="3227737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FFFFFF">
                    <a:alpha val="74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Důležitá je kvalita každé spolupráce. Raději méně klientů, ale opravdu spokojených.</a:t>
            </a:r>
            <a:endParaRPr lang="en-US" sz="1500" dirty="0"/>
          </a:p>
        </p:txBody>
      </p:sp>
      <p:sp>
        <p:nvSpPr>
          <p:cNvPr id="27" name="Shape 25"/>
          <p:cNvSpPr/>
          <p:nvPr/>
        </p:nvSpPr>
        <p:spPr>
          <a:xfrm>
            <a:off x="13458825" y="4475550"/>
            <a:ext cx="3914775" cy="3143250"/>
          </a:xfrm>
          <a:prstGeom prst="roundRect">
            <a:avLst>
              <a:gd name="adj" fmla="val 6667"/>
            </a:avLst>
          </a:prstGeom>
          <a:solidFill>
            <a:srgbClr val="FFFFFF">
              <a:alpha val="5000"/>
            </a:srgbClr>
          </a:solidFill>
          <a:ln w="9525">
            <a:solidFill>
              <a:srgbClr val="FFFFFF">
                <a:alpha val="12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3849350" y="4866075"/>
            <a:ext cx="3227737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50" b="1" i="1" dirty="0">
                <a:solidFill>
                  <a:srgbClr val="E0C0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3450" dirty="0"/>
          </a:p>
        </p:txBody>
      </p:sp>
      <p:sp>
        <p:nvSpPr>
          <p:cNvPr id="29" name="Text 27"/>
          <p:cNvSpPr/>
          <p:nvPr/>
        </p:nvSpPr>
        <p:spPr>
          <a:xfrm>
            <a:off x="13849350" y="5456625"/>
            <a:ext cx="3227737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Stabilita &amp; jistota</a:t>
            </a:r>
            <a:endParaRPr lang="en-US" sz="2250" dirty="0"/>
          </a:p>
        </p:txBody>
      </p:sp>
      <p:sp>
        <p:nvSpPr>
          <p:cNvPr id="30" name="Text 28"/>
          <p:cNvSpPr/>
          <p:nvPr/>
        </p:nvSpPr>
        <p:spPr>
          <a:xfrm>
            <a:off x="13849350" y="5970975"/>
            <a:ext cx="3227737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FFFFFF">
                    <a:alpha val="74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Krytí pojistnou smlouvou pro případ úpadku i pojištění odpovědnosti u Generali ČP.</a:t>
            </a:r>
            <a:endParaRPr lang="en-US" sz="1500" dirty="0"/>
          </a:p>
        </p:txBody>
      </p:sp>
      <p:sp>
        <p:nvSpPr>
          <p:cNvPr id="31" name="Shape 29"/>
          <p:cNvSpPr/>
          <p:nvPr/>
        </p:nvSpPr>
        <p:spPr>
          <a:xfrm>
            <a:off x="914400" y="9672638"/>
            <a:ext cx="123825" cy="123825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32" name="Shape 30"/>
          <p:cNvSpPr/>
          <p:nvPr/>
        </p:nvSpPr>
        <p:spPr>
          <a:xfrm>
            <a:off x="1123950" y="9672638"/>
            <a:ext cx="123825" cy="123825"/>
          </a:xfrm>
          <a:prstGeom prst="ellipse">
            <a:avLst/>
          </a:prstGeom>
          <a:solidFill>
            <a:srgbClr val="B9BDC4"/>
          </a:solidFill>
          <a:ln/>
        </p:spPr>
      </p:sp>
      <p:sp>
        <p:nvSpPr>
          <p:cNvPr id="33" name="Shape 31"/>
          <p:cNvSpPr/>
          <p:nvPr/>
        </p:nvSpPr>
        <p:spPr>
          <a:xfrm>
            <a:off x="1333500" y="9672638"/>
            <a:ext cx="123825" cy="123825"/>
          </a:xfrm>
          <a:prstGeom prst="ellipse">
            <a:avLst/>
          </a:prstGeom>
          <a:solidFill>
            <a:srgbClr val="233F72"/>
          </a:solidFill>
          <a:ln/>
        </p:spPr>
      </p:sp>
      <p:sp>
        <p:nvSpPr>
          <p:cNvPr id="34" name="Shape 32"/>
          <p:cNvSpPr/>
          <p:nvPr/>
        </p:nvSpPr>
        <p:spPr>
          <a:xfrm>
            <a:off x="1543050" y="9672638"/>
            <a:ext cx="123825" cy="123825"/>
          </a:xfrm>
          <a:prstGeom prst="ellipse">
            <a:avLst/>
          </a:prstGeom>
          <a:solidFill>
            <a:srgbClr val="5A5D63"/>
          </a:solidFill>
          <a:ln/>
        </p:spPr>
      </p:sp>
      <p:sp>
        <p:nvSpPr>
          <p:cNvPr id="35" name="Shape 33"/>
          <p:cNvSpPr/>
          <p:nvPr/>
        </p:nvSpPr>
        <p:spPr>
          <a:xfrm>
            <a:off x="1752600" y="9672638"/>
            <a:ext cx="123825" cy="123825"/>
          </a:xfrm>
          <a:prstGeom prst="ellipse">
            <a:avLst/>
          </a:prstGeom>
          <a:solidFill>
            <a:srgbClr val="8AA8DA"/>
          </a:solidFill>
          <a:ln/>
        </p:spPr>
      </p:sp>
      <p:sp>
        <p:nvSpPr>
          <p:cNvPr id="36" name="Shape 34"/>
          <p:cNvSpPr/>
          <p:nvPr/>
        </p:nvSpPr>
        <p:spPr>
          <a:xfrm>
            <a:off x="1962150" y="9672638"/>
            <a:ext cx="123825" cy="123825"/>
          </a:xfrm>
          <a:prstGeom prst="ellipse">
            <a:avLst/>
          </a:prstGeom>
          <a:solidFill>
            <a:srgbClr val="8C9099"/>
          </a:solidFill>
          <a:ln/>
        </p:spPr>
      </p:sp>
      <p:sp>
        <p:nvSpPr>
          <p:cNvPr id="37" name="Shape 35"/>
          <p:cNvSpPr/>
          <p:nvPr/>
        </p:nvSpPr>
        <p:spPr>
          <a:xfrm>
            <a:off x="2171700" y="9672638"/>
            <a:ext cx="123825" cy="123825"/>
          </a:xfrm>
          <a:prstGeom prst="ellipse">
            <a:avLst/>
          </a:prstGeom>
          <a:solidFill>
            <a:srgbClr val="1BA3DD"/>
          </a:solidFill>
          <a:ln/>
        </p:spPr>
      </p:sp>
      <p:sp>
        <p:nvSpPr>
          <p:cNvPr id="38" name="Shape 36"/>
          <p:cNvSpPr/>
          <p:nvPr/>
        </p:nvSpPr>
        <p:spPr>
          <a:xfrm>
            <a:off x="2381250" y="9672638"/>
            <a:ext cx="123825" cy="123825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39" name="Text 37"/>
          <p:cNvSpPr/>
          <p:nvPr/>
        </p:nvSpPr>
        <p:spPr>
          <a:xfrm>
            <a:off x="16761768" y="9620250"/>
            <a:ext cx="688032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/ 10</a:t>
            </a:r>
            <a:endParaRPr lang="en-US" sz="157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233F72">
              <a:alpha val="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914400"/>
            <a:ext cx="2618397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725" b="1" spc="242" kern="0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— NAŠI KLIENTI</a:t>
            </a:r>
            <a:endParaRPr lang="en-US" sz="1725" dirty="0"/>
          </a:p>
        </p:txBody>
      </p:sp>
      <p:sp>
        <p:nvSpPr>
          <p:cNvPr id="4" name="Text 2"/>
          <p:cNvSpPr/>
          <p:nvPr/>
        </p:nvSpPr>
        <p:spPr>
          <a:xfrm>
            <a:off x="15942022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6115407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6288792" y="928688"/>
            <a:ext cx="2620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8C90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6474678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D83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661457" y="990181"/>
            <a:ext cx="119658" cy="1340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6" b="1" spc="-36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756" dirty="0"/>
          </a:p>
        </p:txBody>
      </p:sp>
      <p:sp>
        <p:nvSpPr>
          <p:cNvPr id="9" name="Text 7"/>
          <p:cNvSpPr/>
          <p:nvPr/>
        </p:nvSpPr>
        <p:spPr>
          <a:xfrm>
            <a:off x="16718310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A5D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6891695" y="928688"/>
            <a:ext cx="2367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D83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7052280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8AA8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7225665" y="928688"/>
            <a:ext cx="22413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7841754" y="2523232"/>
            <a:ext cx="2604343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spc="288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NAŠI KLIENTI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67512" y="2999522"/>
            <a:ext cx="16952976" cy="6780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Důvěřují nám firmy z </a:t>
            </a:r>
            <a:pPr algn="ctr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automotive </a:t>
            </a:r>
            <a:pPr algn="ctr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dalších oborů</a:t>
            </a:r>
            <a:endParaRPr lang="en-US" sz="4800" dirty="0"/>
          </a:p>
        </p:txBody>
      </p:sp>
      <p:sp>
        <p:nvSpPr>
          <p:cNvPr id="15" name="Shape 13"/>
          <p:cNvSpPr/>
          <p:nvPr/>
        </p:nvSpPr>
        <p:spPr>
          <a:xfrm>
            <a:off x="914400" y="4115693"/>
            <a:ext cx="3943350" cy="1838325"/>
          </a:xfrm>
          <a:prstGeom prst="roundRect">
            <a:avLst>
              <a:gd name="adj" fmla="val 9326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482751" y="4449068"/>
            <a:ext cx="806648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50" b="1" spc="-162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ŠA</a:t>
            </a:r>
            <a:endParaRPr lang="en-US" sz="4050" dirty="0"/>
          </a:p>
        </p:txBody>
      </p:sp>
      <p:sp>
        <p:nvSpPr>
          <p:cNvPr id="17" name="Text 15"/>
          <p:cNvSpPr/>
          <p:nvPr/>
        </p:nvSpPr>
        <p:spPr>
          <a:xfrm>
            <a:off x="2048470" y="5039618"/>
            <a:ext cx="1675061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725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ŠKODA AUTO</a:t>
            </a:r>
            <a:endParaRPr lang="en-US" sz="1725" dirty="0"/>
          </a:p>
        </p:txBody>
      </p:sp>
      <p:sp>
        <p:nvSpPr>
          <p:cNvPr id="18" name="Text 16"/>
          <p:cNvSpPr/>
          <p:nvPr/>
        </p:nvSpPr>
        <p:spPr>
          <a:xfrm>
            <a:off x="2209354" y="5420618"/>
            <a:ext cx="1353294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AUTOMOTIVE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5086350" y="4115733"/>
            <a:ext cx="3943350" cy="1838325"/>
          </a:xfrm>
          <a:prstGeom prst="roundRect">
            <a:avLst>
              <a:gd name="adj" fmla="val 9326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830169" y="4449108"/>
            <a:ext cx="455712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50" b="1" spc="-162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</a:t>
            </a:r>
            <a:endParaRPr lang="en-US" sz="4050" dirty="0"/>
          </a:p>
        </p:txBody>
      </p:sp>
      <p:sp>
        <p:nvSpPr>
          <p:cNvPr id="21" name="Text 19"/>
          <p:cNvSpPr/>
          <p:nvPr/>
        </p:nvSpPr>
        <p:spPr>
          <a:xfrm>
            <a:off x="6470452" y="5039658"/>
            <a:ext cx="1175147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725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Brose CZ</a:t>
            </a:r>
            <a:endParaRPr lang="en-US" sz="1725" dirty="0"/>
          </a:p>
        </p:txBody>
      </p:sp>
      <p:sp>
        <p:nvSpPr>
          <p:cNvPr id="22" name="Text 20"/>
          <p:cNvSpPr/>
          <p:nvPr/>
        </p:nvSpPr>
        <p:spPr>
          <a:xfrm>
            <a:off x="6336953" y="5420658"/>
            <a:ext cx="1442145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KOMPONENTY</a:t>
            </a:r>
            <a:endParaRPr lang="en-US" sz="1350" dirty="0"/>
          </a:p>
        </p:txBody>
      </p:sp>
      <p:sp>
        <p:nvSpPr>
          <p:cNvPr id="23" name="Shape 21"/>
          <p:cNvSpPr/>
          <p:nvPr/>
        </p:nvSpPr>
        <p:spPr>
          <a:xfrm>
            <a:off x="9258300" y="4117979"/>
            <a:ext cx="3943350" cy="1838325"/>
          </a:xfrm>
          <a:prstGeom prst="roundRect">
            <a:avLst>
              <a:gd name="adj" fmla="val 9326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1030545" y="4451354"/>
            <a:ext cx="398711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50" b="1" spc="-162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</a:t>
            </a:r>
            <a:endParaRPr lang="en-US" sz="4050" dirty="0"/>
          </a:p>
        </p:txBody>
      </p:sp>
      <p:sp>
        <p:nvSpPr>
          <p:cNvPr id="25" name="Text 23"/>
          <p:cNvSpPr/>
          <p:nvPr/>
        </p:nvSpPr>
        <p:spPr>
          <a:xfrm>
            <a:off x="10669339" y="5041904"/>
            <a:ext cx="112112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725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Faurecia</a:t>
            </a:r>
            <a:endParaRPr lang="en-US" sz="1725" dirty="0"/>
          </a:p>
        </p:txBody>
      </p:sp>
      <p:sp>
        <p:nvSpPr>
          <p:cNvPr id="26" name="Text 24"/>
          <p:cNvSpPr/>
          <p:nvPr/>
        </p:nvSpPr>
        <p:spPr>
          <a:xfrm>
            <a:off x="10676037" y="5422904"/>
            <a:ext cx="1107877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INTERIÉRY</a:t>
            </a:r>
            <a:endParaRPr lang="en-US" sz="1350" dirty="0"/>
          </a:p>
        </p:txBody>
      </p:sp>
      <p:sp>
        <p:nvSpPr>
          <p:cNvPr id="27" name="Shape 25"/>
          <p:cNvSpPr/>
          <p:nvPr/>
        </p:nvSpPr>
        <p:spPr>
          <a:xfrm>
            <a:off x="13430250" y="4124280"/>
            <a:ext cx="3943350" cy="1838325"/>
          </a:xfrm>
          <a:prstGeom prst="roundRect">
            <a:avLst>
              <a:gd name="adj" fmla="val 9326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5202495" y="4457655"/>
            <a:ext cx="398711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50" b="1" spc="-162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</a:t>
            </a:r>
            <a:endParaRPr lang="en-US" sz="4050" dirty="0"/>
          </a:p>
        </p:txBody>
      </p:sp>
      <p:sp>
        <p:nvSpPr>
          <p:cNvPr id="29" name="Text 27"/>
          <p:cNvSpPr/>
          <p:nvPr/>
        </p:nvSpPr>
        <p:spPr>
          <a:xfrm>
            <a:off x="14740235" y="5048205"/>
            <a:ext cx="1323231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725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 Corp.</a:t>
            </a:r>
            <a:endParaRPr lang="en-US" sz="1725" dirty="0"/>
          </a:p>
        </p:txBody>
      </p:sp>
      <p:sp>
        <p:nvSpPr>
          <p:cNvPr id="30" name="Text 28"/>
          <p:cNvSpPr/>
          <p:nvPr/>
        </p:nvSpPr>
        <p:spPr>
          <a:xfrm>
            <a:off x="14669244" y="5429205"/>
            <a:ext cx="1465362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ELEKTRONIKA</a:t>
            </a:r>
            <a:endParaRPr lang="en-US" sz="1350" dirty="0"/>
          </a:p>
        </p:txBody>
      </p:sp>
      <p:sp>
        <p:nvSpPr>
          <p:cNvPr id="31" name="Shape 29"/>
          <p:cNvSpPr/>
          <p:nvPr/>
        </p:nvSpPr>
        <p:spPr>
          <a:xfrm>
            <a:off x="914400" y="6182618"/>
            <a:ext cx="3943350" cy="1838325"/>
          </a:xfrm>
          <a:prstGeom prst="roundRect">
            <a:avLst>
              <a:gd name="adj" fmla="val 9326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511177" y="6515993"/>
            <a:ext cx="749647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50" b="1" spc="-162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ZF</a:t>
            </a:r>
            <a:endParaRPr lang="en-US" sz="4050" dirty="0"/>
          </a:p>
        </p:txBody>
      </p:sp>
      <p:sp>
        <p:nvSpPr>
          <p:cNvPr id="33" name="Text 31"/>
          <p:cNvSpPr/>
          <p:nvPr/>
        </p:nvSpPr>
        <p:spPr>
          <a:xfrm>
            <a:off x="2695724" y="7106543"/>
            <a:ext cx="380554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725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ZF</a:t>
            </a:r>
            <a:endParaRPr lang="en-US" sz="1725" dirty="0"/>
          </a:p>
        </p:txBody>
      </p:sp>
      <p:sp>
        <p:nvSpPr>
          <p:cNvPr id="34" name="Text 32"/>
          <p:cNvSpPr/>
          <p:nvPr/>
        </p:nvSpPr>
        <p:spPr>
          <a:xfrm>
            <a:off x="2174379" y="7487543"/>
            <a:ext cx="1423392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PŘEVODOVKY</a:t>
            </a:r>
            <a:endParaRPr lang="en-US" sz="1350" dirty="0"/>
          </a:p>
        </p:txBody>
      </p:sp>
      <p:sp>
        <p:nvSpPr>
          <p:cNvPr id="35" name="Shape 33"/>
          <p:cNvSpPr/>
          <p:nvPr/>
        </p:nvSpPr>
        <p:spPr>
          <a:xfrm>
            <a:off x="5086350" y="6182618"/>
            <a:ext cx="3943350" cy="1838325"/>
          </a:xfrm>
          <a:prstGeom prst="roundRect">
            <a:avLst>
              <a:gd name="adj" fmla="val 9326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668988" y="6515993"/>
            <a:ext cx="778073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50" b="1" spc="-162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ŠE</a:t>
            </a:r>
            <a:endParaRPr lang="en-US" sz="4050" dirty="0"/>
          </a:p>
        </p:txBody>
      </p:sp>
      <p:sp>
        <p:nvSpPr>
          <p:cNvPr id="37" name="Text 35"/>
          <p:cNvSpPr/>
          <p:nvPr/>
        </p:nvSpPr>
        <p:spPr>
          <a:xfrm>
            <a:off x="6210300" y="7106543"/>
            <a:ext cx="1695301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725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ŠKO-ENERGO</a:t>
            </a:r>
            <a:endParaRPr lang="en-US" sz="1725" dirty="0"/>
          </a:p>
        </p:txBody>
      </p:sp>
      <p:sp>
        <p:nvSpPr>
          <p:cNvPr id="38" name="Text 36"/>
          <p:cNvSpPr/>
          <p:nvPr/>
        </p:nvSpPr>
        <p:spPr>
          <a:xfrm>
            <a:off x="6389191" y="7487543"/>
            <a:ext cx="1337518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ENERGETIKA</a:t>
            </a:r>
            <a:endParaRPr lang="en-US" sz="1350" dirty="0"/>
          </a:p>
        </p:txBody>
      </p:sp>
      <p:sp>
        <p:nvSpPr>
          <p:cNvPr id="39" name="Shape 37"/>
          <p:cNvSpPr/>
          <p:nvPr/>
        </p:nvSpPr>
        <p:spPr>
          <a:xfrm>
            <a:off x="9258300" y="6182618"/>
            <a:ext cx="3943350" cy="1838325"/>
          </a:xfrm>
          <a:prstGeom prst="roundRect">
            <a:avLst>
              <a:gd name="adj" fmla="val 9326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10959405" y="6515993"/>
            <a:ext cx="541139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50" b="1" spc="-162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</a:t>
            </a:r>
            <a:endParaRPr lang="en-US" sz="4050" dirty="0"/>
          </a:p>
        </p:txBody>
      </p:sp>
      <p:sp>
        <p:nvSpPr>
          <p:cNvPr id="41" name="Text 39"/>
          <p:cNvSpPr/>
          <p:nvPr/>
        </p:nvSpPr>
        <p:spPr>
          <a:xfrm>
            <a:off x="10794355" y="7106543"/>
            <a:ext cx="871091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725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Magna</a:t>
            </a:r>
            <a:endParaRPr lang="en-US" sz="1725" dirty="0"/>
          </a:p>
        </p:txBody>
      </p:sp>
      <p:sp>
        <p:nvSpPr>
          <p:cNvPr id="42" name="Text 40"/>
          <p:cNvSpPr/>
          <p:nvPr/>
        </p:nvSpPr>
        <p:spPr>
          <a:xfrm>
            <a:off x="10508903" y="7487543"/>
            <a:ext cx="1442145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KOMPONENTY</a:t>
            </a:r>
            <a:endParaRPr lang="en-US" sz="1350" dirty="0"/>
          </a:p>
        </p:txBody>
      </p:sp>
      <p:sp>
        <p:nvSpPr>
          <p:cNvPr id="43" name="Shape 41"/>
          <p:cNvSpPr/>
          <p:nvPr/>
        </p:nvSpPr>
        <p:spPr>
          <a:xfrm>
            <a:off x="13430250" y="6182618"/>
            <a:ext cx="3943350" cy="1838325"/>
          </a:xfrm>
          <a:prstGeom prst="roundRect">
            <a:avLst>
              <a:gd name="adj" fmla="val 9326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4881771" y="6515993"/>
            <a:ext cx="1040309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50" b="1" spc="-162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+22</a:t>
            </a:r>
            <a:endParaRPr lang="en-US" sz="4050" dirty="0"/>
          </a:p>
        </p:txBody>
      </p:sp>
      <p:sp>
        <p:nvSpPr>
          <p:cNvPr id="45" name="Text 43"/>
          <p:cNvSpPr/>
          <p:nvPr/>
        </p:nvSpPr>
        <p:spPr>
          <a:xfrm>
            <a:off x="14549140" y="7106543"/>
            <a:ext cx="170557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725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Další partneři</a:t>
            </a:r>
            <a:endParaRPr lang="en-US" sz="1725" dirty="0"/>
          </a:p>
        </p:txBody>
      </p:sp>
      <p:sp>
        <p:nvSpPr>
          <p:cNvPr id="46" name="Text 44"/>
          <p:cNvSpPr/>
          <p:nvPr/>
        </p:nvSpPr>
        <p:spPr>
          <a:xfrm>
            <a:off x="14658082" y="7487543"/>
            <a:ext cx="1487686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b="1" spc="108" kern="0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RŮZNÉ OBORY</a:t>
            </a:r>
            <a:endParaRPr lang="en-US" sz="1350" dirty="0"/>
          </a:p>
        </p:txBody>
      </p:sp>
      <p:sp>
        <p:nvSpPr>
          <p:cNvPr id="47" name="Text 45"/>
          <p:cNvSpPr/>
          <p:nvPr/>
        </p:nvSpPr>
        <p:spPr>
          <a:xfrm>
            <a:off x="914400" y="9620250"/>
            <a:ext cx="324735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DAHA·REAL personální agentura</a:t>
            </a:r>
            <a:endParaRPr lang="en-US" sz="1575" dirty="0"/>
          </a:p>
        </p:txBody>
      </p:sp>
      <p:sp>
        <p:nvSpPr>
          <p:cNvPr id="48" name="Text 46"/>
          <p:cNvSpPr/>
          <p:nvPr/>
        </p:nvSpPr>
        <p:spPr>
          <a:xfrm>
            <a:off x="16761768" y="9620250"/>
            <a:ext cx="688032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/ 10</a:t>
            </a:r>
            <a:endParaRPr lang="en-US" sz="15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F2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233F72">
              <a:alpha val="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914400"/>
            <a:ext cx="3166573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725" b="1" spc="242" kern="0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— JAK TO FUNGUJE</a:t>
            </a:r>
            <a:endParaRPr lang="en-US" sz="1725" dirty="0"/>
          </a:p>
        </p:txBody>
      </p:sp>
      <p:sp>
        <p:nvSpPr>
          <p:cNvPr id="4" name="Text 2"/>
          <p:cNvSpPr/>
          <p:nvPr/>
        </p:nvSpPr>
        <p:spPr>
          <a:xfrm>
            <a:off x="15942022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6115407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6288792" y="928688"/>
            <a:ext cx="2620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8C90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6474678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D83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661457" y="990181"/>
            <a:ext cx="119658" cy="1340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6" b="1" spc="-36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756" dirty="0"/>
          </a:p>
        </p:txBody>
      </p:sp>
      <p:sp>
        <p:nvSpPr>
          <p:cNvPr id="9" name="Text 7"/>
          <p:cNvSpPr/>
          <p:nvPr/>
        </p:nvSpPr>
        <p:spPr>
          <a:xfrm>
            <a:off x="16718310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A5D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6891695" y="928688"/>
            <a:ext cx="2367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D83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7052280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8AA8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7225665" y="928688"/>
            <a:ext cx="22413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7551286" y="3390007"/>
            <a:ext cx="3185428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spc="288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JAK TO FUNGUJE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67512" y="3866258"/>
            <a:ext cx="16952976" cy="6780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Od prvního </a:t>
            </a:r>
            <a:pPr algn="ctr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kontaktu </a:t>
            </a:r>
            <a:pPr algn="ctr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 spuštění spolupráce</a:t>
            </a:r>
            <a:endParaRPr lang="en-US" sz="4800" dirty="0"/>
          </a:p>
        </p:txBody>
      </p:sp>
      <p:sp>
        <p:nvSpPr>
          <p:cNvPr id="15" name="Shape 13"/>
          <p:cNvSpPr/>
          <p:nvPr/>
        </p:nvSpPr>
        <p:spPr>
          <a:xfrm>
            <a:off x="914400" y="5077718"/>
            <a:ext cx="800100" cy="8001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1BA3D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33450" y="5096768"/>
            <a:ext cx="838200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i="1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i.</a:t>
            </a:r>
            <a:endParaRPr lang="en-US" sz="2700" dirty="0"/>
          </a:p>
        </p:txBody>
      </p:sp>
      <p:sp>
        <p:nvSpPr>
          <p:cNvPr id="17" name="Text 15"/>
          <p:cNvSpPr/>
          <p:nvPr/>
        </p:nvSpPr>
        <p:spPr>
          <a:xfrm>
            <a:off x="914400" y="6106418"/>
            <a:ext cx="4032218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025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Úvodní schůzka</a:t>
            </a:r>
            <a:endParaRPr lang="en-US" sz="2025" dirty="0"/>
          </a:p>
        </p:txBody>
      </p:sp>
      <p:sp>
        <p:nvSpPr>
          <p:cNvPr id="18" name="Text 16"/>
          <p:cNvSpPr/>
          <p:nvPr/>
        </p:nvSpPr>
        <p:spPr>
          <a:xfrm>
            <a:off x="914400" y="6582668"/>
            <a:ext cx="4032218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Pochopíme vaše potřeby — pozice, profily, časový rámec.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5095875" y="5077719"/>
            <a:ext cx="800100" cy="8001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1BA3D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114925" y="5096769"/>
            <a:ext cx="838200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i="1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ii.</a:t>
            </a:r>
            <a:endParaRPr lang="en-US" sz="2700" dirty="0"/>
          </a:p>
        </p:txBody>
      </p:sp>
      <p:sp>
        <p:nvSpPr>
          <p:cNvPr id="21" name="Text 19"/>
          <p:cNvSpPr/>
          <p:nvPr/>
        </p:nvSpPr>
        <p:spPr>
          <a:xfrm>
            <a:off x="5095875" y="6106419"/>
            <a:ext cx="4032218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025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Analýza &amp; oslovení</a:t>
            </a:r>
            <a:endParaRPr lang="en-US" sz="2025" dirty="0"/>
          </a:p>
        </p:txBody>
      </p:sp>
      <p:sp>
        <p:nvSpPr>
          <p:cNvPr id="22" name="Text 20"/>
          <p:cNvSpPr/>
          <p:nvPr/>
        </p:nvSpPr>
        <p:spPr>
          <a:xfrm>
            <a:off x="5095875" y="6582669"/>
            <a:ext cx="4032218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Aktivně oslovíme vhodné uchazeče z databáze i nově.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9277350" y="5079471"/>
            <a:ext cx="800100" cy="8001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1BA3D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296400" y="5098521"/>
            <a:ext cx="838200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i="1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iii.</a:t>
            </a:r>
            <a:endParaRPr lang="en-US" sz="2700" dirty="0"/>
          </a:p>
        </p:txBody>
      </p:sp>
      <p:sp>
        <p:nvSpPr>
          <p:cNvPr id="25" name="Text 23"/>
          <p:cNvSpPr/>
          <p:nvPr/>
        </p:nvSpPr>
        <p:spPr>
          <a:xfrm>
            <a:off x="9277350" y="6108171"/>
            <a:ext cx="4032218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025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Předvýběr</a:t>
            </a:r>
            <a:endParaRPr lang="en-US" sz="2025" dirty="0"/>
          </a:p>
        </p:txBody>
      </p:sp>
      <p:sp>
        <p:nvSpPr>
          <p:cNvPr id="26" name="Text 24"/>
          <p:cNvSpPr/>
          <p:nvPr/>
        </p:nvSpPr>
        <p:spPr>
          <a:xfrm>
            <a:off x="9277350" y="6584421"/>
            <a:ext cx="4032218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Vedeme pohovory my. Vy dostanete jen ty nejvhodnější.</a:t>
            </a:r>
            <a:endParaRPr lang="en-US" sz="1500" dirty="0"/>
          </a:p>
        </p:txBody>
      </p:sp>
      <p:sp>
        <p:nvSpPr>
          <p:cNvPr id="27" name="Shape 25"/>
          <p:cNvSpPr/>
          <p:nvPr/>
        </p:nvSpPr>
        <p:spPr>
          <a:xfrm>
            <a:off x="13458825" y="5085152"/>
            <a:ext cx="800100" cy="8001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1BA3D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3477875" y="5104202"/>
            <a:ext cx="838200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i="1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iv.</a:t>
            </a:r>
            <a:endParaRPr lang="en-US" sz="2700" dirty="0"/>
          </a:p>
        </p:txBody>
      </p:sp>
      <p:sp>
        <p:nvSpPr>
          <p:cNvPr id="29" name="Text 27"/>
          <p:cNvSpPr/>
          <p:nvPr/>
        </p:nvSpPr>
        <p:spPr>
          <a:xfrm>
            <a:off x="13458825" y="6113852"/>
            <a:ext cx="4032218" cy="40005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025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Nástup &amp; podpora</a:t>
            </a:r>
            <a:endParaRPr lang="en-US" sz="2025" dirty="0"/>
          </a:p>
        </p:txBody>
      </p:sp>
      <p:sp>
        <p:nvSpPr>
          <p:cNvPr id="30" name="Text 28"/>
          <p:cNvSpPr/>
          <p:nvPr/>
        </p:nvSpPr>
        <p:spPr>
          <a:xfrm>
            <a:off x="13458825" y="6590102"/>
            <a:ext cx="4032218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Zařídíme administrativu a zůstaneme po ruce po celou dobu.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914400" y="9620250"/>
            <a:ext cx="324735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DAHA·REAL personální agentura</a:t>
            </a:r>
            <a:endParaRPr lang="en-US" sz="1575" dirty="0"/>
          </a:p>
        </p:txBody>
      </p:sp>
      <p:sp>
        <p:nvSpPr>
          <p:cNvPr id="32" name="Text 30"/>
          <p:cNvSpPr/>
          <p:nvPr/>
        </p:nvSpPr>
        <p:spPr>
          <a:xfrm>
            <a:off x="16761768" y="9620250"/>
            <a:ext cx="688032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/ 10</a:t>
            </a:r>
            <a:endParaRPr lang="en-US" sz="15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233F72">
              <a:alpha val="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914400"/>
            <a:ext cx="2624376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725" b="1" spc="242" kern="0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— CERTIFIKACE</a:t>
            </a:r>
            <a:endParaRPr lang="en-US" sz="1725" dirty="0"/>
          </a:p>
        </p:txBody>
      </p:sp>
      <p:sp>
        <p:nvSpPr>
          <p:cNvPr id="4" name="Text 2"/>
          <p:cNvSpPr/>
          <p:nvPr/>
        </p:nvSpPr>
        <p:spPr>
          <a:xfrm>
            <a:off x="15942022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6115407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6288792" y="928688"/>
            <a:ext cx="2620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8C90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6474678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D83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661457" y="990181"/>
            <a:ext cx="119658" cy="1340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6" b="1" spc="-36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756" dirty="0"/>
          </a:p>
        </p:txBody>
      </p:sp>
      <p:sp>
        <p:nvSpPr>
          <p:cNvPr id="9" name="Text 7"/>
          <p:cNvSpPr/>
          <p:nvPr/>
        </p:nvSpPr>
        <p:spPr>
          <a:xfrm>
            <a:off x="16718310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A5D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6891695" y="928688"/>
            <a:ext cx="2367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5D83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7052280" y="928688"/>
            <a:ext cx="24958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8AA8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7225665" y="928688"/>
            <a:ext cx="22413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spc="-36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7841010" y="2456557"/>
            <a:ext cx="2605832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spc="288" kern="0" dirty="0">
                <a:solidFill>
                  <a:srgbClr val="233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CERTIFIKACE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67512" y="2932808"/>
            <a:ext cx="16952976" cy="6780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Stojíme si za </a:t>
            </a:r>
            <a:pPr algn="ctr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BA3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kvalitou </a:t>
            </a:r>
            <a:pPr algn="ctr" indent="0" marL="0">
              <a:lnSpc>
                <a:spcPct val="105000"/>
              </a:lnSpc>
              <a:buNone/>
            </a:pPr>
            <a:r>
              <a:rPr lang="en-US" sz="4800" b="1" spc="-144" kern="0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i papírově</a:t>
            </a:r>
            <a:endParaRPr lang="en-US" sz="4800" dirty="0"/>
          </a:p>
        </p:txBody>
      </p:sp>
      <p:sp>
        <p:nvSpPr>
          <p:cNvPr id="15" name="Shape 13"/>
          <p:cNvSpPr/>
          <p:nvPr/>
        </p:nvSpPr>
        <p:spPr>
          <a:xfrm>
            <a:off x="914400" y="4106168"/>
            <a:ext cx="5308550" cy="3981450"/>
          </a:xfrm>
          <a:prstGeom prst="roundRect">
            <a:avLst>
              <a:gd name="adj" fmla="val 5263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959001" y="4496693"/>
            <a:ext cx="1219200" cy="1219200"/>
          </a:xfrm>
          <a:prstGeom prst="ellipse">
            <a:avLst/>
          </a:prstGeom>
          <a:solidFill>
            <a:srgbClr val="233F72"/>
          </a:solidFill>
          <a:ln/>
        </p:spPr>
      </p:sp>
      <p:sp>
        <p:nvSpPr>
          <p:cNvPr id="17" name="Text 15"/>
          <p:cNvSpPr/>
          <p:nvPr/>
        </p:nvSpPr>
        <p:spPr>
          <a:xfrm>
            <a:off x="2920901" y="4496693"/>
            <a:ext cx="1295400" cy="1257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TISAX</a:t>
            </a:r>
            <a:endParaRPr lang="en-US" sz="1950" dirty="0"/>
          </a:p>
        </p:txBody>
      </p:sp>
      <p:sp>
        <p:nvSpPr>
          <p:cNvPr id="18" name="Text 16"/>
          <p:cNvSpPr/>
          <p:nvPr/>
        </p:nvSpPr>
        <p:spPr>
          <a:xfrm>
            <a:off x="1237012" y="5963543"/>
            <a:ext cx="4663325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550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TISAX</a:t>
            </a:r>
            <a:endParaRPr lang="en-US" sz="2550" dirty="0"/>
          </a:p>
        </p:txBody>
      </p:sp>
      <p:sp>
        <p:nvSpPr>
          <p:cNvPr id="19" name="Text 17"/>
          <p:cNvSpPr/>
          <p:nvPr/>
        </p:nvSpPr>
        <p:spPr>
          <a:xfrm>
            <a:off x="1237012" y="6554093"/>
            <a:ext cx="4663325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Trusted Information Security Assessment Exchange — bezpečnost informací v automotive.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2494211" y="7316093"/>
            <a:ext cx="2148780" cy="381000"/>
          </a:xfrm>
          <a:prstGeom prst="roundRect">
            <a:avLst>
              <a:gd name="adj" fmla="val 50000"/>
            </a:avLst>
          </a:prstGeom>
          <a:solidFill>
            <a:srgbClr val="1F7A4E">
              <a:alpha val="10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2627561" y="7392293"/>
            <a:ext cx="188208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575" b="1" dirty="0">
                <a:solidFill>
                  <a:srgbClr val="1F7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platná certifikace</a:t>
            </a:r>
            <a:endParaRPr lang="en-US" sz="1575" dirty="0"/>
          </a:p>
        </p:txBody>
      </p:sp>
      <p:sp>
        <p:nvSpPr>
          <p:cNvPr id="22" name="Shape 20"/>
          <p:cNvSpPr/>
          <p:nvPr/>
        </p:nvSpPr>
        <p:spPr>
          <a:xfrm>
            <a:off x="6489650" y="4106169"/>
            <a:ext cx="5308550" cy="3981450"/>
          </a:xfrm>
          <a:prstGeom prst="roundRect">
            <a:avLst>
              <a:gd name="adj" fmla="val 5263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534251" y="4496694"/>
            <a:ext cx="1219200" cy="1219200"/>
          </a:xfrm>
          <a:prstGeom prst="ellipse">
            <a:avLst/>
          </a:prstGeom>
          <a:solidFill>
            <a:srgbClr val="C9A23F"/>
          </a:solidFill>
          <a:ln/>
        </p:spPr>
      </p:sp>
      <p:sp>
        <p:nvSpPr>
          <p:cNvPr id="24" name="Text 22"/>
          <p:cNvSpPr/>
          <p:nvPr/>
        </p:nvSpPr>
        <p:spPr>
          <a:xfrm>
            <a:off x="8957965" y="4915794"/>
            <a:ext cx="371624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8864203" y="5039619"/>
            <a:ext cx="635347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50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9001</a:t>
            </a:r>
            <a:endParaRPr lang="en-US" sz="1650" dirty="0"/>
          </a:p>
        </p:txBody>
      </p:sp>
      <p:sp>
        <p:nvSpPr>
          <p:cNvPr id="26" name="Text 24"/>
          <p:cNvSpPr/>
          <p:nvPr/>
        </p:nvSpPr>
        <p:spPr>
          <a:xfrm>
            <a:off x="6812263" y="5963544"/>
            <a:ext cx="4663325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550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9001</a:t>
            </a:r>
            <a:endParaRPr lang="en-US" sz="2550" dirty="0"/>
          </a:p>
        </p:txBody>
      </p:sp>
      <p:sp>
        <p:nvSpPr>
          <p:cNvPr id="27" name="Text 25"/>
          <p:cNvSpPr/>
          <p:nvPr/>
        </p:nvSpPr>
        <p:spPr>
          <a:xfrm>
            <a:off x="6812263" y="6554094"/>
            <a:ext cx="4663325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Mezinárodní norma pro systém managementu kvality. Naše procesy fungují, jak mají.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8191946" y="7316094"/>
            <a:ext cx="1903958" cy="381000"/>
          </a:xfrm>
          <a:prstGeom prst="roundRect">
            <a:avLst>
              <a:gd name="adj" fmla="val 50000"/>
            </a:avLst>
          </a:prstGeom>
          <a:solidFill>
            <a:srgbClr val="1F7A4E">
              <a:alpha val="1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8325296" y="7392294"/>
            <a:ext cx="163725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575" b="1" dirty="0">
                <a:solidFill>
                  <a:srgbClr val="1F7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platná do 2028</a:t>
            </a:r>
            <a:endParaRPr lang="en-US" sz="1575" dirty="0"/>
          </a:p>
        </p:txBody>
      </p:sp>
      <p:sp>
        <p:nvSpPr>
          <p:cNvPr id="30" name="Shape 28"/>
          <p:cNvSpPr/>
          <p:nvPr/>
        </p:nvSpPr>
        <p:spPr>
          <a:xfrm>
            <a:off x="12064901" y="4107919"/>
            <a:ext cx="5308550" cy="3981450"/>
          </a:xfrm>
          <a:prstGeom prst="roundRect">
            <a:avLst>
              <a:gd name="adj" fmla="val 5263"/>
            </a:avLst>
          </a:prstGeom>
          <a:solidFill>
            <a:srgbClr val="FFFFFF"/>
          </a:solidFill>
          <a:ln w="9525">
            <a:solidFill>
              <a:srgbClr val="DDE4E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4109502" y="4498444"/>
            <a:ext cx="1219200" cy="1219200"/>
          </a:xfrm>
          <a:prstGeom prst="ellipse">
            <a:avLst/>
          </a:prstGeom>
          <a:solidFill>
            <a:srgbClr val="2D7A5C"/>
          </a:solidFill>
          <a:ln/>
        </p:spPr>
      </p:sp>
      <p:sp>
        <p:nvSpPr>
          <p:cNvPr id="32" name="Text 30"/>
          <p:cNvSpPr/>
          <p:nvPr/>
        </p:nvSpPr>
        <p:spPr>
          <a:xfrm>
            <a:off x="14533215" y="4927069"/>
            <a:ext cx="371624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</a:t>
            </a:r>
            <a:endParaRPr lang="en-US" sz="1350" dirty="0"/>
          </a:p>
        </p:txBody>
      </p:sp>
      <p:sp>
        <p:nvSpPr>
          <p:cNvPr id="33" name="Text 31"/>
          <p:cNvSpPr/>
          <p:nvPr/>
        </p:nvSpPr>
        <p:spPr>
          <a:xfrm>
            <a:off x="14401354" y="5060419"/>
            <a:ext cx="711547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14001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12387513" y="5965294"/>
            <a:ext cx="4663325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550" b="1" dirty="0">
                <a:solidFill>
                  <a:srgbClr val="1C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14001</a:t>
            </a:r>
            <a:endParaRPr lang="en-US" sz="2550" dirty="0"/>
          </a:p>
        </p:txBody>
      </p:sp>
      <p:sp>
        <p:nvSpPr>
          <p:cNvPr id="35" name="Text 33"/>
          <p:cNvSpPr/>
          <p:nvPr/>
        </p:nvSpPr>
        <p:spPr>
          <a:xfrm>
            <a:off x="12387513" y="6555844"/>
            <a:ext cx="4663325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515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Norma environmentálního managementu. Bereme ohled na životní prostředí.</a:t>
            </a:r>
            <a:endParaRPr lang="en-US" sz="1500" dirty="0"/>
          </a:p>
        </p:txBody>
      </p:sp>
      <p:sp>
        <p:nvSpPr>
          <p:cNvPr id="36" name="Shape 34"/>
          <p:cNvSpPr/>
          <p:nvPr/>
        </p:nvSpPr>
        <p:spPr>
          <a:xfrm>
            <a:off x="13767197" y="7317844"/>
            <a:ext cx="1903958" cy="381000"/>
          </a:xfrm>
          <a:prstGeom prst="roundRect">
            <a:avLst>
              <a:gd name="adj" fmla="val 50000"/>
            </a:avLst>
          </a:prstGeom>
          <a:solidFill>
            <a:srgbClr val="1F7A4E">
              <a:alpha val="10000"/>
            </a:srgbClr>
          </a:solidFill>
          <a:ln/>
        </p:spPr>
      </p:sp>
      <p:sp>
        <p:nvSpPr>
          <p:cNvPr id="37" name="Text 35"/>
          <p:cNvSpPr/>
          <p:nvPr/>
        </p:nvSpPr>
        <p:spPr>
          <a:xfrm>
            <a:off x="13900547" y="7394044"/>
            <a:ext cx="163725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575" b="1" dirty="0">
                <a:solidFill>
                  <a:srgbClr val="1F7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platná do 2028</a:t>
            </a:r>
            <a:endParaRPr lang="en-US" sz="1575" dirty="0"/>
          </a:p>
        </p:txBody>
      </p:sp>
      <p:sp>
        <p:nvSpPr>
          <p:cNvPr id="38" name="Text 36"/>
          <p:cNvSpPr/>
          <p:nvPr/>
        </p:nvSpPr>
        <p:spPr>
          <a:xfrm>
            <a:off x="914400" y="9620250"/>
            <a:ext cx="324735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DAHA·REAL personální agentura</a:t>
            </a:r>
            <a:endParaRPr lang="en-US" sz="1575" dirty="0"/>
          </a:p>
        </p:txBody>
      </p:sp>
      <p:sp>
        <p:nvSpPr>
          <p:cNvPr id="39" name="Text 37"/>
          <p:cNvSpPr/>
          <p:nvPr/>
        </p:nvSpPr>
        <p:spPr>
          <a:xfrm>
            <a:off x="16761768" y="9620250"/>
            <a:ext cx="688032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75" b="1" dirty="0">
                <a:solidFill>
                  <a:srgbClr val="828B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/ 10</a:t>
            </a:r>
            <a:endParaRPr lang="en-US" sz="157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2026-06-03T18:55:44Z</dcterms:created>
  <dcterms:modified xsi:type="dcterms:W3CDTF">2026-06-03T18:55:44Z</dcterms:modified>
</cp:coreProperties>
</file>